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60"/>
  </p:notesMasterIdLst>
  <p:sldIdLst>
    <p:sldId id="904" r:id="rId2"/>
    <p:sldId id="1099" r:id="rId3"/>
    <p:sldId id="1124" r:id="rId4"/>
    <p:sldId id="1101" r:id="rId5"/>
    <p:sldId id="1102" r:id="rId6"/>
    <p:sldId id="1120" r:id="rId7"/>
    <p:sldId id="1153" r:id="rId8"/>
    <p:sldId id="1154" r:id="rId9"/>
    <p:sldId id="1158" r:id="rId10"/>
    <p:sldId id="1157" r:id="rId11"/>
    <p:sldId id="1141" r:id="rId12"/>
    <p:sldId id="1170" r:id="rId13"/>
    <p:sldId id="1171" r:id="rId14"/>
    <p:sldId id="1142" r:id="rId15"/>
    <p:sldId id="1143" r:id="rId16"/>
    <p:sldId id="1144" r:id="rId17"/>
    <p:sldId id="1145" r:id="rId18"/>
    <p:sldId id="1161" r:id="rId19"/>
    <p:sldId id="1162" r:id="rId20"/>
    <p:sldId id="1163" r:id="rId21"/>
    <p:sldId id="1164" r:id="rId22"/>
    <p:sldId id="1165" r:id="rId23"/>
    <p:sldId id="1174" r:id="rId24"/>
    <p:sldId id="1173" r:id="rId25"/>
    <p:sldId id="1168" r:id="rId26"/>
    <p:sldId id="1166" r:id="rId27"/>
    <p:sldId id="1175" r:id="rId28"/>
    <p:sldId id="1176" r:id="rId29"/>
    <p:sldId id="1185" r:id="rId30"/>
    <p:sldId id="1177" r:id="rId31"/>
    <p:sldId id="1150" r:id="rId32"/>
    <p:sldId id="1152" r:id="rId33"/>
    <p:sldId id="1112" r:id="rId34"/>
    <p:sldId id="1116" r:id="rId35"/>
    <p:sldId id="1181" r:id="rId36"/>
    <p:sldId id="1182" r:id="rId37"/>
    <p:sldId id="1180" r:id="rId38"/>
    <p:sldId id="1183" r:id="rId39"/>
    <p:sldId id="1184" r:id="rId40"/>
    <p:sldId id="1187" r:id="rId41"/>
    <p:sldId id="1186" r:id="rId42"/>
    <p:sldId id="1179" r:id="rId43"/>
    <p:sldId id="1121" r:id="rId44"/>
    <p:sldId id="1128" r:id="rId45"/>
    <p:sldId id="1129" r:id="rId46"/>
    <p:sldId id="1188" r:id="rId47"/>
    <p:sldId id="1131" r:id="rId48"/>
    <p:sldId id="1190" r:id="rId49"/>
    <p:sldId id="1189" r:id="rId50"/>
    <p:sldId id="1136" r:id="rId51"/>
    <p:sldId id="1139" r:id="rId52"/>
    <p:sldId id="1191" r:id="rId53"/>
    <p:sldId id="1134" r:id="rId54"/>
    <p:sldId id="1135" r:id="rId55"/>
    <p:sldId id="1125" r:id="rId56"/>
    <p:sldId id="1038" r:id="rId57"/>
    <p:sldId id="1178" r:id="rId58"/>
    <p:sldId id="1039" r:id="rId5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6BA93D-138E-4949-8B38-C28D878698A4}">
          <p14:sldIdLst>
            <p14:sldId id="904"/>
            <p14:sldId id="1099"/>
            <p14:sldId id="1124"/>
            <p14:sldId id="1101"/>
            <p14:sldId id="1102"/>
            <p14:sldId id="1120"/>
            <p14:sldId id="1153"/>
            <p14:sldId id="1154"/>
            <p14:sldId id="1158"/>
            <p14:sldId id="1157"/>
            <p14:sldId id="1141"/>
            <p14:sldId id="1170"/>
            <p14:sldId id="1171"/>
            <p14:sldId id="1142"/>
            <p14:sldId id="1143"/>
            <p14:sldId id="1144"/>
            <p14:sldId id="1145"/>
            <p14:sldId id="1161"/>
            <p14:sldId id="1162"/>
            <p14:sldId id="1163"/>
            <p14:sldId id="1164"/>
            <p14:sldId id="1165"/>
            <p14:sldId id="1174"/>
            <p14:sldId id="1173"/>
            <p14:sldId id="1168"/>
            <p14:sldId id="1166"/>
            <p14:sldId id="1175"/>
            <p14:sldId id="1176"/>
            <p14:sldId id="1185"/>
            <p14:sldId id="1177"/>
            <p14:sldId id="1150"/>
            <p14:sldId id="1152"/>
            <p14:sldId id="1112"/>
            <p14:sldId id="1116"/>
            <p14:sldId id="1181"/>
            <p14:sldId id="1182"/>
            <p14:sldId id="1180"/>
            <p14:sldId id="1183"/>
            <p14:sldId id="1184"/>
            <p14:sldId id="1187"/>
            <p14:sldId id="1186"/>
            <p14:sldId id="1179"/>
            <p14:sldId id="1121"/>
            <p14:sldId id="1128"/>
            <p14:sldId id="1129"/>
            <p14:sldId id="1188"/>
            <p14:sldId id="1131"/>
            <p14:sldId id="1190"/>
            <p14:sldId id="1189"/>
            <p14:sldId id="1136"/>
            <p14:sldId id="1139"/>
            <p14:sldId id="1191"/>
            <p14:sldId id="1134"/>
            <p14:sldId id="1135"/>
            <p14:sldId id="1125"/>
            <p14:sldId id="1038"/>
            <p14:sldId id="1178"/>
            <p14:sldId id="103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EE25"/>
    <a:srgbClr val="FF6600"/>
    <a:srgbClr val="FFD666"/>
    <a:srgbClr val="CC9500"/>
    <a:srgbClr val="F0B81F"/>
    <a:srgbClr val="E5A800"/>
    <a:srgbClr val="FFCF4C"/>
    <a:srgbClr val="A03333"/>
    <a:srgbClr val="900000"/>
    <a:srgbClr val="CC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 autoAdjust="0"/>
    <p:restoredTop sz="90479" autoAdjust="0"/>
  </p:normalViewPr>
  <p:slideViewPr>
    <p:cSldViewPr snapToGrid="0">
      <p:cViewPr varScale="1">
        <p:scale>
          <a:sx n="165" d="100"/>
          <a:sy n="165" d="100"/>
        </p:scale>
        <p:origin x="1532" y="9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FC151BD9-A8D5-42FC-8C0B-5479A9C0A3D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E6517F1F-6505-40F0-B92A-0D136955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expect them</a:t>
            </a:r>
            <a:r>
              <a:rPr lang="en-US" baseline="0" dirty="0"/>
              <a:t> to remember, just use as resource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0.2𝑥+0.5𝑦=90</a:t>
            </a:r>
          </a:p>
          <a:p>
            <a:r>
              <a:rPr lang="en-US" dirty="0"/>
              <a:t>4𝑥+2𝑦=800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9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22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3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7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0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Properties</a:t>
            </a:r>
          </a:p>
          <a:p>
            <a:pPr lvl="2"/>
            <a:r>
              <a:rPr lang="en-US" dirty="0"/>
              <a:t>Finite options (brute force when the problem scale is small)</a:t>
            </a:r>
          </a:p>
          <a:p>
            <a:pPr lvl="2"/>
            <a:r>
              <a:rPr lang="en-US" dirty="0"/>
              <a:t>(Often) NP-Complete</a:t>
            </a:r>
          </a:p>
          <a:p>
            <a:pPr lvl="1"/>
            <a:r>
              <a:rPr lang="en-US" dirty="0"/>
              <a:t>Solution approach</a:t>
            </a:r>
          </a:p>
          <a:p>
            <a:pPr lvl="2"/>
            <a:r>
              <a:rPr lang="en-US" dirty="0"/>
              <a:t>Brute force when the problem scale is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378">
              <a:defRPr/>
            </a:pPr>
            <a:r>
              <a:rPr lang="en-US" dirty="0">
                <a:solidFill>
                  <a:srgbClr val="FF0000"/>
                </a:solidFill>
              </a:rPr>
              <a:t>Efficient solvers / code packages available!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product can be:</a:t>
            </a:r>
            <a:r>
              <a:rPr lang="en-US" baseline="0" dirty="0" smtClean="0"/>
              <a:t> cloth, rope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a knapsack, and the maximum weight you can take is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5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a knapsack, and the maximum weight you can take is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a knapsack, and the maximum weight you can take is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71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B,E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0.2𝑥+0.5𝑦=90</a:t>
            </a:r>
          </a:p>
          <a:p>
            <a:r>
              <a:rPr lang="en-US" dirty="0"/>
              <a:t>4𝑥+2𝑦=800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8317" y="1216152"/>
            <a:ext cx="7585862" cy="990600"/>
          </a:xfrm>
        </p:spPr>
        <p:txBody>
          <a:bodyPr anchor="ctr" anchorCtr="0"/>
          <a:lstStyle>
            <a:lvl1pPr algn="ctr">
              <a:lnSpc>
                <a:spcPct val="15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59433" y="4176793"/>
            <a:ext cx="6806793" cy="156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5" name="Shape 70"/>
          <p:cNvSpPr/>
          <p:nvPr userDrawn="1"/>
        </p:nvSpPr>
        <p:spPr>
          <a:xfrm>
            <a:off x="-9737" y="3309395"/>
            <a:ext cx="9154639" cy="5356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646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3182111"/>
            <a:ext cx="9144903" cy="1173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392" tIns="45696" rIns="91392" bIns="45696" anchor="ctr"/>
          <a:lstStyle/>
          <a:p>
            <a:endParaRPr lang="en-US" sz="2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23A-7BEE-45D6-98E4-96615EA46E29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8"/>
          <p:cNvSpPr/>
          <p:nvPr userDrawn="1"/>
        </p:nvSpPr>
        <p:spPr>
          <a:xfrm>
            <a:off x="0" y="0"/>
            <a:ext cx="9144000" cy="10964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695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43192" y="6356350"/>
            <a:ext cx="134665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60176F-149E-43B7-B695-28E73B44851A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7584" y="6356350"/>
            <a:ext cx="591256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814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hape 70"/>
          <p:cNvSpPr/>
          <p:nvPr userDrawn="1"/>
        </p:nvSpPr>
        <p:spPr>
          <a:xfrm>
            <a:off x="0" y="1095009"/>
            <a:ext cx="9144000" cy="4571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2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ifang@c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7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Relationship Id="rId9" Type="http://schemas.openxmlformats.org/officeDocument/2006/relationships/image" Target="../media/image2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09" Type="http://schemas.openxmlformats.org/officeDocument/2006/relationships/image" Target="../media/image188.png"/><Relationship Id="rId117" Type="http://schemas.openxmlformats.org/officeDocument/2006/relationships/image" Target="../media/image196.png"/><Relationship Id="rId89" Type="http://schemas.openxmlformats.org/officeDocument/2006/relationships/image" Target="../media/image167.png"/><Relationship Id="rId97" Type="http://schemas.openxmlformats.org/officeDocument/2006/relationships/image" Target="../media/image176.png"/><Relationship Id="rId104" Type="http://schemas.openxmlformats.org/officeDocument/2006/relationships/image" Target="../media/image183.png"/><Relationship Id="rId112" Type="http://schemas.openxmlformats.org/officeDocument/2006/relationships/image" Target="../media/image191.png"/><Relationship Id="rId120" Type="http://schemas.openxmlformats.org/officeDocument/2006/relationships/image" Target="../media/image199.png"/><Relationship Id="rId125" Type="http://schemas.openxmlformats.org/officeDocument/2006/relationships/image" Target="../media/image205.png"/><Relationship Id="rId92" Type="http://schemas.openxmlformats.org/officeDocument/2006/relationships/image" Target="../media/image171.png"/><Relationship Id="rId2" Type="http://schemas.openxmlformats.org/officeDocument/2006/relationships/notesSlide" Target="../notesSlides/notesSlide11.xml"/><Relationship Id="rId88" Type="http://schemas.openxmlformats.org/officeDocument/2006/relationships/image" Target="../media/image166.png"/><Relationship Id="rId91" Type="http://schemas.openxmlformats.org/officeDocument/2006/relationships/image" Target="../media/image169.png"/><Relationship Id="rId96" Type="http://schemas.openxmlformats.org/officeDocument/2006/relationships/image" Target="../media/image175.png"/><Relationship Id="rId107" Type="http://schemas.openxmlformats.org/officeDocument/2006/relationships/image" Target="../media/image186.png"/><Relationship Id="rId111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87" Type="http://schemas.openxmlformats.org/officeDocument/2006/relationships/image" Target="../media/image165.png"/><Relationship Id="rId102" Type="http://schemas.openxmlformats.org/officeDocument/2006/relationships/image" Target="../media/image181.png"/><Relationship Id="rId110" Type="http://schemas.openxmlformats.org/officeDocument/2006/relationships/image" Target="../media/image189.png"/><Relationship Id="rId115" Type="http://schemas.openxmlformats.org/officeDocument/2006/relationships/image" Target="../media/image194.png"/><Relationship Id="rId123" Type="http://schemas.openxmlformats.org/officeDocument/2006/relationships/image" Target="../media/image203.png"/><Relationship Id="rId90" Type="http://schemas.openxmlformats.org/officeDocument/2006/relationships/image" Target="../media/image168.png"/><Relationship Id="rId95" Type="http://schemas.openxmlformats.org/officeDocument/2006/relationships/image" Target="../media/image174.png"/><Relationship Id="rId106" Type="http://schemas.openxmlformats.org/officeDocument/2006/relationships/image" Target="../media/image185.png"/><Relationship Id="rId114" Type="http://schemas.openxmlformats.org/officeDocument/2006/relationships/image" Target="../media/image193.png"/><Relationship Id="rId119" Type="http://schemas.openxmlformats.org/officeDocument/2006/relationships/image" Target="../media/image198.png"/><Relationship Id="rId94" Type="http://schemas.openxmlformats.org/officeDocument/2006/relationships/image" Target="../media/image173.png"/><Relationship Id="rId99" Type="http://schemas.openxmlformats.org/officeDocument/2006/relationships/image" Target="../media/image178.png"/><Relationship Id="rId101" Type="http://schemas.openxmlformats.org/officeDocument/2006/relationships/image" Target="../media/image180.png"/><Relationship Id="rId122" Type="http://schemas.openxmlformats.org/officeDocument/2006/relationships/image" Target="../media/image202.png"/><Relationship Id="rId100" Type="http://schemas.openxmlformats.org/officeDocument/2006/relationships/image" Target="../media/image179.png"/><Relationship Id="rId105" Type="http://schemas.openxmlformats.org/officeDocument/2006/relationships/image" Target="../media/image184.png"/><Relationship Id="rId113" Type="http://schemas.openxmlformats.org/officeDocument/2006/relationships/image" Target="../media/image192.png"/><Relationship Id="rId118" Type="http://schemas.openxmlformats.org/officeDocument/2006/relationships/image" Target="../media/image197.png"/><Relationship Id="rId126" Type="http://schemas.openxmlformats.org/officeDocument/2006/relationships/image" Target="../media/image164.png"/><Relationship Id="rId93" Type="http://schemas.openxmlformats.org/officeDocument/2006/relationships/image" Target="../media/image172.png"/><Relationship Id="rId98" Type="http://schemas.openxmlformats.org/officeDocument/2006/relationships/image" Target="../media/image177.png"/><Relationship Id="rId121" Type="http://schemas.openxmlformats.org/officeDocument/2006/relationships/image" Target="../media/image201.png"/><Relationship Id="rId103" Type="http://schemas.openxmlformats.org/officeDocument/2006/relationships/image" Target="../media/image182.png"/><Relationship Id="rId108" Type="http://schemas.openxmlformats.org/officeDocument/2006/relationships/image" Target="../media/image187.png"/><Relationship Id="rId116" Type="http://schemas.openxmlformats.org/officeDocument/2006/relationships/image" Target="../media/image195.png"/><Relationship Id="rId124" Type="http://schemas.openxmlformats.org/officeDocument/2006/relationships/image" Target="../media/image20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png"/><Relationship Id="rId18" Type="http://schemas.openxmlformats.org/officeDocument/2006/relationships/image" Target="../media/image233.png"/><Relationship Id="rId21" Type="http://schemas.openxmlformats.org/officeDocument/2006/relationships/image" Target="../media/image236.png"/><Relationship Id="rId25" Type="http://schemas.openxmlformats.org/officeDocument/2006/relationships/image" Target="../media/image240.png"/><Relationship Id="rId17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6.png"/><Relationship Id="rId24" Type="http://schemas.openxmlformats.org/officeDocument/2006/relationships/image" Target="../media/image239.png"/><Relationship Id="rId23" Type="http://schemas.openxmlformats.org/officeDocument/2006/relationships/image" Target="../media/image238.png"/><Relationship Id="rId28" Type="http://schemas.openxmlformats.org/officeDocument/2006/relationships/image" Target="../media/image243.png"/><Relationship Id="rId19" Type="http://schemas.openxmlformats.org/officeDocument/2006/relationships/image" Target="../media/image234.png"/><Relationship Id="rId27" Type="http://schemas.openxmlformats.org/officeDocument/2006/relationships/image" Target="../media/image242.png"/><Relationship Id="rId22" Type="http://schemas.openxmlformats.org/officeDocument/2006/relationships/image" Target="../media/image2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249.png"/><Relationship Id="rId7" Type="http://schemas.openxmlformats.org/officeDocument/2006/relationships/image" Target="../media/image1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14" Type="http://schemas.openxmlformats.org/officeDocument/2006/relationships/image" Target="../media/image2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sloan-school-of-management/15-083j-integer-programming-and-combinatorial-optimization-fall-2009/index.htm" TargetMode="External"/><Relationship Id="rId2" Type="http://schemas.openxmlformats.org/officeDocument/2006/relationships/hyperlink" Target="http://web.mit.edu/15.053/www/AMP.ht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Artificial Intelligence: Representation and Problem Solving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Optimization </a:t>
            </a:r>
            <a:r>
              <a:rPr lang="en-US" sz="2400" dirty="0" smtClean="0"/>
              <a:t>(3): (Mixed) Integer Linear Programming</a:t>
            </a:r>
            <a:endParaRPr lang="en-US" sz="2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15-381 / 681</a:t>
            </a:r>
          </a:p>
          <a:p>
            <a:r>
              <a:rPr lang="en-US" dirty="0"/>
              <a:t>Instructors: Fei Fang (This Lecture) and Dave </a:t>
            </a:r>
            <a:r>
              <a:rPr lang="en-US" dirty="0" err="1"/>
              <a:t>Touretzky</a:t>
            </a:r>
            <a:endParaRPr lang="en-US" dirty="0"/>
          </a:p>
          <a:p>
            <a:r>
              <a:rPr lang="en-US" dirty="0">
                <a:hlinkClick r:id="rId3"/>
              </a:rPr>
              <a:t>feifang@cmu.edu</a:t>
            </a:r>
            <a:endParaRPr lang="en-US" dirty="0"/>
          </a:p>
          <a:p>
            <a:r>
              <a:rPr lang="en-US" dirty="0"/>
              <a:t>Wean Hall 4126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97800" y="6356350"/>
            <a:ext cx="1346200" cy="365125"/>
          </a:xfrm>
        </p:spPr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1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Linear </a:t>
            </a:r>
            <a:r>
              <a:rPr lang="en-US" dirty="0" smtClean="0"/>
              <a:t>Program: </a:t>
            </a:r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0-1 Knapsack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indivisible items.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Maximum </a:t>
                </a:r>
                <a:r>
                  <a:rPr lang="en-US" dirty="0"/>
                  <a:t>weight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How to pick the items to maximize total value?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56331" y="3343522"/>
                <a:ext cx="2655065" cy="1727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31" y="3343522"/>
                <a:ext cx="2655065" cy="1727524"/>
              </a:xfrm>
              <a:prstGeom prst="rect">
                <a:avLst/>
              </a:prstGeom>
              <a:blipFill rotWithShape="0">
                <a:blip r:embed="rId4"/>
                <a:stretch>
                  <a:fillRect l="-3440" b="-3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(Mixed) Integer Linear Program</a:t>
            </a:r>
          </a:p>
          <a:p>
            <a:r>
              <a:rPr lang="en-US" dirty="0"/>
              <a:t>How to solve a MILP</a:t>
            </a:r>
          </a:p>
          <a:p>
            <a:r>
              <a:rPr lang="en-US" dirty="0" smtClean="0"/>
              <a:t>Formulate/Convert to MILP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LP relaxation of an MILP or BLP is the LP with the same linear constraints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2987" y="2739495"/>
                <a:ext cx="1869551" cy="12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87" y="2739495"/>
                <a:ext cx="1869551" cy="1229504"/>
              </a:xfrm>
              <a:prstGeom prst="rect">
                <a:avLst/>
              </a:prstGeom>
              <a:blipFill rotWithShape="0">
                <a:blip r:embed="rId5"/>
                <a:stretch>
                  <a:fillRect l="-9772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4596" y="2715891"/>
                <a:ext cx="1575239" cy="860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596" y="2715891"/>
                <a:ext cx="1575239" cy="860172"/>
              </a:xfrm>
              <a:prstGeom prst="rect">
                <a:avLst/>
              </a:prstGeom>
              <a:blipFill rotWithShape="0">
                <a:blip r:embed="rId6"/>
                <a:stretch>
                  <a:fillRect l="-12016" b="-20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747139" y="240490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MILP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5457" y="2257071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LP Relaxation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136894" y="2933447"/>
            <a:ext cx="842433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09427" y="4867605"/>
                <a:ext cx="1405449" cy="12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en-US" sz="2400" b="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427" y="4867605"/>
                <a:ext cx="1405449" cy="1229504"/>
              </a:xfrm>
              <a:prstGeom prst="rect">
                <a:avLst/>
              </a:prstGeom>
              <a:blipFill rotWithShape="0">
                <a:blip r:embed="rId7"/>
                <a:stretch>
                  <a:fillRect l="-12987" r="-4329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78378" y="4742790"/>
                <a:ext cx="2314160" cy="12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378" y="4742790"/>
                <a:ext cx="2314160" cy="1229504"/>
              </a:xfrm>
              <a:prstGeom prst="rect">
                <a:avLst/>
              </a:prstGeom>
              <a:blipFill rotWithShape="0">
                <a:blip r:embed="rId8"/>
                <a:stretch>
                  <a:fillRect l="-7895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570021" y="4391373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BLP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0288" y="4408785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LP Relaxation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291725" y="5085161"/>
            <a:ext cx="842433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1: LP </a:t>
            </a:r>
            <a:r>
              <a:rPr lang="en-US" dirty="0"/>
              <a:t>Relaxation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2977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optimal solution and the optimal value of </a:t>
                </a:r>
                <a:r>
                  <a:rPr lang="en-US" dirty="0" smtClean="0"/>
                  <a:t>a MILP.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be the optimal solution and the optimal value of the LP relaxation. Which of the following are true?</a:t>
                </a:r>
              </a:p>
              <a:p>
                <a:pPr lvl="1"/>
                <a:r>
                  <a:rPr lang="en-US" b="0" dirty="0" smtClean="0"/>
                  <a:t>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if it is a maximization problem</a:t>
                </a:r>
              </a:p>
              <a:p>
                <a:pPr lvl="1"/>
                <a:r>
                  <a:rPr lang="en-US" dirty="0" smtClean="0"/>
                  <a:t>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it is a </a:t>
                </a:r>
                <a:r>
                  <a:rPr lang="en-US" dirty="0" smtClean="0"/>
                  <a:t>minimization problem</a:t>
                </a:r>
                <a:endParaRPr lang="en-US" dirty="0"/>
              </a:p>
              <a:p>
                <a:pPr lvl="1"/>
                <a:r>
                  <a:rPr lang="en-US" dirty="0" smtClean="0"/>
                  <a:t>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it is a maximization problem</a:t>
                </a:r>
              </a:p>
              <a:p>
                <a:pPr lvl="1"/>
                <a:r>
                  <a:rPr lang="en-US" dirty="0" smtClean="0"/>
                  <a:t>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it is a minimization problem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297767"/>
              </a:xfrm>
              <a:blipFill rotWithShape="0">
                <a:blip r:embed="rId4"/>
                <a:stretch>
                  <a:fillRect l="-667" t="-406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6544" y="4906006"/>
                <a:ext cx="1869551" cy="12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44" y="4906006"/>
                <a:ext cx="1869551" cy="1229504"/>
              </a:xfrm>
              <a:prstGeom prst="rect">
                <a:avLst/>
              </a:prstGeom>
              <a:blipFill rotWithShape="0">
                <a:blip r:embed="rId8"/>
                <a:stretch>
                  <a:fillRect l="-9772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49902" y="4975787"/>
                <a:ext cx="1575239" cy="860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902" y="4975787"/>
                <a:ext cx="1575239" cy="860172"/>
              </a:xfrm>
              <a:prstGeom prst="rect">
                <a:avLst/>
              </a:prstGeom>
              <a:blipFill rotWithShape="0">
                <a:blip r:embed="rId9"/>
                <a:stretch>
                  <a:fillRect l="-115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240696" y="457141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MILP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0763" y="4516967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LP Relaxation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32200" y="5193343"/>
            <a:ext cx="842433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  <a:r>
              <a:rPr lang="en-US" dirty="0" smtClean="0"/>
              <a:t>2: (Mixed) Integer Linear </a:t>
            </a:r>
            <a:r>
              <a:rPr lang="en-US" dirty="0"/>
              <a:t>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Which are optimal solutions?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(137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,125)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(138,125)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137,125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,12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None of above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1033" r="14152" b="13623"/>
          <a:stretch/>
        </p:blipFill>
        <p:spPr>
          <a:xfrm rot="5400000">
            <a:off x="6142302" y="3594867"/>
            <a:ext cx="2395683" cy="2980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77819" y="1316982"/>
                <a:ext cx="2563266" cy="237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≤90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≤800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819" y="1316982"/>
                <a:ext cx="2563266" cy="2371098"/>
              </a:xfrm>
              <a:prstGeom prst="rect">
                <a:avLst/>
              </a:prstGeom>
              <a:blipFill rotWithShape="0">
                <a:blip r:embed="rId6"/>
                <a:stretch>
                  <a:fillRect l="-7381" b="-3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35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  <a:r>
              <a:rPr lang="en-US" dirty="0" smtClean="0"/>
              <a:t>2: (Mixed) Integer Linear </a:t>
            </a:r>
            <a:r>
              <a:rPr lang="en-US" dirty="0"/>
              <a:t>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Which are optimal solutions?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(137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,125)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(138,125)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137,125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,12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None of above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1033" r="14152" b="13623"/>
          <a:stretch/>
        </p:blipFill>
        <p:spPr>
          <a:xfrm rot="5400000">
            <a:off x="6142302" y="3594867"/>
            <a:ext cx="2395683" cy="2980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77819" y="1316982"/>
                <a:ext cx="2563266" cy="237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≤90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≤800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819" y="1316982"/>
                <a:ext cx="2563266" cy="2371098"/>
              </a:xfrm>
              <a:prstGeom prst="rect">
                <a:avLst/>
              </a:prstGeom>
              <a:blipFill rotWithShape="0">
                <a:blip r:embed="rId6"/>
                <a:stretch>
                  <a:fillRect l="-7381" b="-3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713" y="3842945"/>
                <a:ext cx="554147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=138</m:t>
                    </m:r>
                  </m:oMath>
                </a14:m>
                <a:r>
                  <a:rPr lang="en-US" dirty="0" smtClean="0"/>
                  <a:t>,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≤124</m:t>
                    </m:r>
                  </m:oMath>
                </a14:m>
                <a:r>
                  <a:rPr lang="en-US" dirty="0" smtClean="0"/>
                  <a:t> (only need to consider second constraint),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≤262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137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≤125.2</m:t>
                    </m:r>
                  </m:oMath>
                </a14:m>
                <a:r>
                  <a:rPr lang="en-US" dirty="0" smtClean="0"/>
                  <a:t> (only need to consider first constraint),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≤262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≤136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real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≤136+125.6&lt;252</m:t>
                    </m:r>
                  </m:oMath>
                </a14:m>
                <a:r>
                  <a:rPr lang="en-US" dirty="0" smtClean="0"/>
                  <a:t> (intersection of first constraint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=136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≥139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</a:t>
                </a:r>
                <a:r>
                  <a:rPr lang="en-US" dirty="0"/>
                  <a:t>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real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&lt;252</m:t>
                    </m:r>
                  </m:oMath>
                </a14:m>
                <a:r>
                  <a:rPr lang="en-US" dirty="0"/>
                  <a:t> (intersection of first constraint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=139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(138,124)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(137,125)</m:t>
                    </m:r>
                  </m:oMath>
                </a14:m>
                <a:r>
                  <a:rPr lang="en-US" dirty="0" smtClean="0"/>
                  <a:t> are optimal solutions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3" y="3842945"/>
                <a:ext cx="5541474" cy="2585323"/>
              </a:xfrm>
              <a:prstGeom prst="rect">
                <a:avLst/>
              </a:prstGeom>
              <a:blipFill rotWithShape="0">
                <a:blip r:embed="rId7"/>
                <a:stretch>
                  <a:fillRect l="-990" t="-1176" b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9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it sufficient to consider integer points around the corresponding LP solution? No!</a:t>
            </a:r>
          </a:p>
          <a:p>
            <a:pPr lvl="1"/>
            <a:r>
              <a:rPr lang="en-US" dirty="0" smtClean="0"/>
              <a:t>Solution to the MILP can be </a:t>
            </a:r>
            <a:r>
              <a:rPr lang="en-US" dirty="0"/>
              <a:t>arbitrarily far from </a:t>
            </a:r>
            <a:r>
              <a:rPr lang="en-US" dirty="0" smtClean="0"/>
              <a:t>the solution of the corresponding LP (relaxing all the integer constraints)</a:t>
            </a:r>
          </a:p>
          <a:p>
            <a:pPr lvl="1"/>
            <a:r>
              <a:rPr lang="en-US" dirty="0" smtClean="0"/>
              <a:t>Sometimes even hard to find a feasible integer point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0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it sufficient to consider integer points around the corresponding LP solution? No!</a:t>
            </a:r>
          </a:p>
          <a:p>
            <a:pPr lvl="1"/>
            <a:r>
              <a:rPr lang="en-US" dirty="0" smtClean="0"/>
              <a:t>Solution to the MILP can be </a:t>
            </a:r>
            <a:r>
              <a:rPr lang="en-US" dirty="0"/>
              <a:t>arbitrarily far from </a:t>
            </a:r>
            <a:r>
              <a:rPr lang="en-US" dirty="0" smtClean="0"/>
              <a:t>the solution of the corresponding LP (relaxing all the integer constraints)</a:t>
            </a:r>
          </a:p>
          <a:p>
            <a:pPr lvl="1"/>
            <a:r>
              <a:rPr lang="en-US" dirty="0" smtClean="0"/>
              <a:t>Sometimes even hard to find a feasible integer 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90" y="3688080"/>
            <a:ext cx="2432819" cy="24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Binary Linear Program (BLP)</a:t>
            </a:r>
          </a:p>
          <a:p>
            <a:pPr lvl="1"/>
            <a:r>
              <a:rPr lang="en-US" dirty="0" smtClean="0"/>
              <a:t>Discrete optimization problem</a:t>
            </a:r>
          </a:p>
          <a:p>
            <a:pPr lvl="1"/>
            <a:r>
              <a:rPr lang="en-US" dirty="0" smtClean="0"/>
              <a:t>Naïve approach: Enumerate all the possibilities</a:t>
            </a:r>
          </a:p>
          <a:p>
            <a:pPr lvl="1"/>
            <a:r>
              <a:rPr lang="en-US" dirty="0" smtClean="0"/>
              <a:t>Can apply uninformed or informed search</a:t>
            </a:r>
          </a:p>
          <a:p>
            <a:pPr lvl="2"/>
            <a:r>
              <a:rPr lang="en-US" dirty="0" smtClean="0"/>
              <a:t>Natural </a:t>
            </a:r>
            <a:r>
              <a:rPr lang="en-US" dirty="0"/>
              <a:t>tree structure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3598" y="5156021"/>
                <a:ext cx="5151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98" y="5156021"/>
                <a:ext cx="515123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775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27245"/>
              </p:ext>
            </p:extLst>
          </p:nvPr>
        </p:nvGraphicFramePr>
        <p:xfrm>
          <a:off x="1822733" y="3943806"/>
          <a:ext cx="5372100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95350"/>
                <a:gridCol w="895350"/>
                <a:gridCol w="895350"/>
                <a:gridCol w="895350"/>
                <a:gridCol w="895350"/>
                <a:gridCol w="895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81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</a:t>
            </a:r>
            <a:r>
              <a:rPr lang="en-US" dirty="0"/>
              <a:t>for BLP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08246" y="1226574"/>
                <a:ext cx="5151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246" y="1226574"/>
                <a:ext cx="515123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893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30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Convex optimization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convex function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a convex set</a:t>
                </a:r>
              </a:p>
              <a:p>
                <a:pPr lvl="1"/>
                <a:r>
                  <a:rPr lang="en-US" dirty="0"/>
                  <a:t>Gradient descent leads to global </a:t>
                </a:r>
                <a:r>
                  <a:rPr lang="en-US" dirty="0" smtClean="0"/>
                  <a:t>optimum</a:t>
                </a:r>
              </a:p>
              <a:p>
                <a:r>
                  <a:rPr lang="en-US" dirty="0"/>
                  <a:t>Nonconvex but continuous optimization</a:t>
                </a:r>
              </a:p>
              <a:p>
                <a:pPr lvl="1"/>
                <a:r>
                  <a:rPr lang="en-US" dirty="0"/>
                  <a:t>Gradient descent leads to local optima</a:t>
                </a:r>
              </a:p>
              <a:p>
                <a:r>
                  <a:rPr lang="en-US" dirty="0" smtClean="0"/>
                  <a:t>Linear program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linear function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a convex polytope</a:t>
                </a:r>
                <a:endParaRPr lang="en-US" dirty="0"/>
              </a:p>
              <a:p>
                <a:r>
                  <a:rPr lang="en-US" dirty="0" smtClean="0"/>
                  <a:t>This section: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linear function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defined by a set of linear </a:t>
                </a:r>
                <a:r>
                  <a:rPr lang="en-US" dirty="0" smtClean="0"/>
                  <a:t>constraints + integer constraints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79150" y="1219200"/>
                <a:ext cx="1385700" cy="850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50" y="1219200"/>
                <a:ext cx="1385700" cy="850105"/>
              </a:xfrm>
              <a:prstGeom prst="rect">
                <a:avLst/>
              </a:prstGeom>
              <a:blipFill rotWithShape="0">
                <a:blip r:embed="rId4"/>
                <a:stretch>
                  <a:fillRect l="-13158" r="-2193" b="-20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949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for BLP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07593" y="3103854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17560" y="3076352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60" y="3076352"/>
                <a:ext cx="382669" cy="369332"/>
              </a:xfrm>
              <a:prstGeom prst="rect">
                <a:avLst/>
              </a:prstGeom>
              <a:blipFill rotWithShape="0">
                <a:blip r:embed="rId8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071257" y="4014984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3114" y="3998943"/>
                <a:ext cx="378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14" y="3998943"/>
                <a:ext cx="378886" cy="369332"/>
              </a:xfrm>
              <a:prstGeom prst="rect">
                <a:avLst/>
              </a:prstGeom>
              <a:blipFill rotWithShape="0"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2375265" y="4030359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41256" y="3995092"/>
                <a:ext cx="361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256" y="3995092"/>
                <a:ext cx="361894" cy="369332"/>
              </a:xfrm>
              <a:prstGeom prst="rect">
                <a:avLst/>
              </a:prstGeom>
              <a:blipFill rotWithShape="0">
                <a:blip r:embed="rId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8" idx="3"/>
          </p:cNvCxnSpPr>
          <p:nvPr/>
        </p:nvCxnSpPr>
        <p:spPr>
          <a:xfrm flipH="1">
            <a:off x="1376056" y="3432481"/>
            <a:ext cx="387920" cy="598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5"/>
            <a:endCxn id="12" idx="1"/>
          </p:cNvCxnSpPr>
          <p:nvPr/>
        </p:nvCxnSpPr>
        <p:spPr>
          <a:xfrm>
            <a:off x="2036220" y="3432481"/>
            <a:ext cx="395428" cy="654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0744" y="3475661"/>
                <a:ext cx="90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44" y="3475661"/>
                <a:ext cx="901593" cy="369332"/>
              </a:xfrm>
              <a:prstGeom prst="rect">
                <a:avLst/>
              </a:prstGeom>
              <a:blipFill rotWithShape="0">
                <a:blip r:embed="rId9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353752" y="2932391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15609" y="2916350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09" y="2916350"/>
                <a:ext cx="382669" cy="369332"/>
              </a:xfrm>
              <a:prstGeom prst="rect">
                <a:avLst/>
              </a:prstGeom>
              <a:blipFill rotWithShape="0">
                <a:blip r:embed="rId9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3717416" y="3843521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79273" y="3827480"/>
                <a:ext cx="378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273" y="3827480"/>
                <a:ext cx="378886" cy="369332"/>
              </a:xfrm>
              <a:prstGeom prst="rect">
                <a:avLst/>
              </a:prstGeom>
              <a:blipFill rotWithShape="0">
                <a:blip r:embed="rId9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5021424" y="3858896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87415" y="3823629"/>
                <a:ext cx="361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415" y="3823629"/>
                <a:ext cx="361894" cy="369332"/>
              </a:xfrm>
              <a:prstGeom prst="rect">
                <a:avLst/>
              </a:prstGeom>
              <a:blipFill rotWithShape="0"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6" idx="3"/>
          </p:cNvCxnSpPr>
          <p:nvPr/>
        </p:nvCxnSpPr>
        <p:spPr>
          <a:xfrm flipH="1">
            <a:off x="4022215" y="3261018"/>
            <a:ext cx="387920" cy="598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01393" y="3317193"/>
                <a:ext cx="90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393" y="3317193"/>
                <a:ext cx="901593" cy="369332"/>
              </a:xfrm>
              <a:prstGeom prst="rect">
                <a:avLst/>
              </a:prstGeom>
              <a:blipFill rotWithShape="0"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26" idx="5"/>
            <a:endCxn id="30" idx="1"/>
          </p:cNvCxnSpPr>
          <p:nvPr/>
        </p:nvCxnSpPr>
        <p:spPr>
          <a:xfrm>
            <a:off x="4682379" y="3261018"/>
            <a:ext cx="395428" cy="654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76903" y="330419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03" y="3304198"/>
                <a:ext cx="377026" cy="369332"/>
              </a:xfrm>
              <a:prstGeom prst="rect">
                <a:avLst/>
              </a:prstGeom>
              <a:blipFill rotWithShape="0">
                <a:blip r:embed="rId9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3086028" y="4779315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47885" y="4763274"/>
                <a:ext cx="38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85" y="4763274"/>
                <a:ext cx="389145" cy="369332"/>
              </a:xfrm>
              <a:prstGeom prst="rect">
                <a:avLst/>
              </a:prstGeom>
              <a:blipFill rotWithShape="0">
                <a:blip r:embed="rId9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4390036" y="4794690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56027" y="4759423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27" y="4759423"/>
                <a:ext cx="367665" cy="369332"/>
              </a:xfrm>
              <a:prstGeom prst="rect">
                <a:avLst/>
              </a:prstGeom>
              <a:blipFill rotWithShape="0">
                <a:blip r:embed="rId9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3390827" y="4196812"/>
            <a:ext cx="387920" cy="598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2246" y="4236200"/>
                <a:ext cx="906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46" y="4236200"/>
                <a:ext cx="906915" cy="369332"/>
              </a:xfrm>
              <a:prstGeom prst="rect">
                <a:avLst/>
              </a:prstGeom>
              <a:blipFill rotWithShape="0">
                <a:blip r:embed="rId9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endCxn id="40" idx="1"/>
          </p:cNvCxnSpPr>
          <p:nvPr/>
        </p:nvCxnSpPr>
        <p:spPr>
          <a:xfrm>
            <a:off x="4050991" y="4196812"/>
            <a:ext cx="395428" cy="654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45515" y="423999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15" y="4239992"/>
                <a:ext cx="377026" cy="369332"/>
              </a:xfrm>
              <a:prstGeom prst="rect">
                <a:avLst/>
              </a:prstGeom>
              <a:blipFill rotWithShape="0">
                <a:blip r:embed="rId9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238637" y="2213558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00494" y="2197517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494" y="2197517"/>
                <a:ext cx="382669" cy="369332"/>
              </a:xfrm>
              <a:prstGeom prst="rect">
                <a:avLst/>
              </a:prstGeom>
              <a:blipFill rotWithShape="0">
                <a:blip r:embed="rId10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602301" y="3124688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64158" y="3108647"/>
                <a:ext cx="378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158" y="3108647"/>
                <a:ext cx="378886" cy="369332"/>
              </a:xfrm>
              <a:prstGeom prst="rect">
                <a:avLst/>
              </a:prstGeom>
              <a:blipFill rotWithShape="0">
                <a:blip r:embed="rId10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7906309" y="3140063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872300" y="3104796"/>
                <a:ext cx="361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300" y="3104796"/>
                <a:ext cx="361894" cy="369332"/>
              </a:xfrm>
              <a:prstGeom prst="rect">
                <a:avLst/>
              </a:prstGeom>
              <a:blipFill rotWithShape="0">
                <a:blip r:embed="rId10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46" idx="3"/>
          </p:cNvCxnSpPr>
          <p:nvPr/>
        </p:nvCxnSpPr>
        <p:spPr>
          <a:xfrm flipH="1">
            <a:off x="6907100" y="2542185"/>
            <a:ext cx="387920" cy="598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03919" y="2573503"/>
                <a:ext cx="90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919" y="2573503"/>
                <a:ext cx="901593" cy="369332"/>
              </a:xfrm>
              <a:prstGeom prst="rect">
                <a:avLst/>
              </a:prstGeom>
              <a:blipFill rotWithShape="0">
                <a:blip r:embed="rId10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>
            <a:stCxn id="46" idx="5"/>
            <a:endCxn id="50" idx="1"/>
          </p:cNvCxnSpPr>
          <p:nvPr/>
        </p:nvCxnSpPr>
        <p:spPr>
          <a:xfrm>
            <a:off x="7567264" y="2542185"/>
            <a:ext cx="395428" cy="654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61788" y="25853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88" y="2585365"/>
                <a:ext cx="377026" cy="369332"/>
              </a:xfrm>
              <a:prstGeom prst="rect">
                <a:avLst/>
              </a:prstGeom>
              <a:blipFill rotWithShape="0">
                <a:blip r:embed="rId10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5970913" y="4060482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932770" y="4044441"/>
                <a:ext cx="38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770" y="4044441"/>
                <a:ext cx="389145" cy="369332"/>
              </a:xfrm>
              <a:prstGeom prst="rect">
                <a:avLst/>
              </a:prstGeom>
              <a:blipFill rotWithShape="0">
                <a:blip r:embed="rId10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7274921" y="4075857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40912" y="4040590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912" y="4040590"/>
                <a:ext cx="367665" cy="369332"/>
              </a:xfrm>
              <a:prstGeom prst="rect">
                <a:avLst/>
              </a:prstGeom>
              <a:blipFill rotWithShape="0"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 flipH="1">
            <a:off x="6275712" y="3477979"/>
            <a:ext cx="387920" cy="598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26874" y="3514415"/>
                <a:ext cx="906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874" y="3514415"/>
                <a:ext cx="906915" cy="369332"/>
              </a:xfrm>
              <a:prstGeom prst="rect">
                <a:avLst/>
              </a:prstGeom>
              <a:blipFill rotWithShape="0">
                <a:blip r:embed="rId10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endCxn id="58" idx="1"/>
          </p:cNvCxnSpPr>
          <p:nvPr/>
        </p:nvCxnSpPr>
        <p:spPr>
          <a:xfrm>
            <a:off x="6935876" y="3477979"/>
            <a:ext cx="395428" cy="654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30400" y="352115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400" y="3521159"/>
                <a:ext cx="377026" cy="369332"/>
              </a:xfrm>
              <a:prstGeom prst="rect">
                <a:avLst/>
              </a:prstGeom>
              <a:blipFill rotWithShape="0">
                <a:blip r:embed="rId10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5662278" y="5003185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24135" y="4987144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35" y="4987144"/>
                <a:ext cx="382156" cy="369332"/>
              </a:xfrm>
              <a:prstGeom prst="rect">
                <a:avLst/>
              </a:prstGeom>
              <a:blipFill rotWithShape="0">
                <a:blip r:embed="rId10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6416204" y="4987144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82195" y="4951877"/>
                <a:ext cx="393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95" y="4951877"/>
                <a:ext cx="393826" cy="369332"/>
              </a:xfrm>
              <a:prstGeom prst="rect">
                <a:avLst/>
              </a:prstGeom>
              <a:blipFill rotWithShape="0">
                <a:blip r:embed="rId1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>
            <a:endCxn id="65" idx="0"/>
          </p:cNvCxnSpPr>
          <p:nvPr/>
        </p:nvCxnSpPr>
        <p:spPr>
          <a:xfrm flipH="1">
            <a:off x="5815213" y="4431249"/>
            <a:ext cx="215287" cy="55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123922" y="4465050"/>
                <a:ext cx="906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922" y="4465050"/>
                <a:ext cx="906915" cy="369332"/>
              </a:xfrm>
              <a:prstGeom prst="rect">
                <a:avLst/>
              </a:prstGeom>
              <a:blipFill rotWithShape="0">
                <a:blip r:embed="rId1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>
            <a:stCxn id="56" idx="5"/>
            <a:endCxn id="66" idx="1"/>
          </p:cNvCxnSpPr>
          <p:nvPr/>
        </p:nvCxnSpPr>
        <p:spPr>
          <a:xfrm>
            <a:off x="6299540" y="4389109"/>
            <a:ext cx="173047" cy="654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397267" y="447442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67" y="4474429"/>
                <a:ext cx="377026" cy="369332"/>
              </a:xfrm>
              <a:prstGeom prst="rect">
                <a:avLst/>
              </a:prstGeom>
              <a:blipFill rotWithShape="0">
                <a:blip r:embed="rId1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7116207" y="5035457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114899" y="5018421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899" y="5018421"/>
                <a:ext cx="381002" cy="369332"/>
              </a:xfrm>
              <a:prstGeom prst="rect">
                <a:avLst/>
              </a:prstGeom>
              <a:blipFill rotWithShape="0">
                <a:blip r:embed="rId1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7647843" y="5029589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698558" y="5019416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558" y="5019416"/>
                <a:ext cx="329834" cy="369332"/>
              </a:xfrm>
              <a:prstGeom prst="rect">
                <a:avLst/>
              </a:prstGeom>
              <a:blipFill rotWithShape="0">
                <a:blip r:embed="rId1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stCxn id="58" idx="4"/>
            <a:endCxn id="73" idx="0"/>
          </p:cNvCxnSpPr>
          <p:nvPr/>
        </p:nvCxnSpPr>
        <p:spPr>
          <a:xfrm flipH="1">
            <a:off x="7305400" y="4460867"/>
            <a:ext cx="162026" cy="55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121002" y="4495031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002" y="4495031"/>
                <a:ext cx="377026" cy="369332"/>
              </a:xfrm>
              <a:prstGeom prst="rect">
                <a:avLst/>
              </a:prstGeom>
              <a:blipFill rotWithShape="0">
                <a:blip r:embed="rId1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/>
          <p:nvPr/>
        </p:nvCxnSpPr>
        <p:spPr>
          <a:xfrm>
            <a:off x="7521646" y="4460867"/>
            <a:ext cx="218226" cy="556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543120" y="4491874"/>
                <a:ext cx="258725" cy="372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20" y="4491874"/>
                <a:ext cx="258725" cy="372489"/>
              </a:xfrm>
              <a:prstGeom prst="rect">
                <a:avLst/>
              </a:prstGeom>
              <a:blipFill rotWithShape="0">
                <a:blip r:embed="rId116"/>
                <a:stretch>
                  <a:fillRect r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>
          <a:xfrm flipH="1">
            <a:off x="5662278" y="5382314"/>
            <a:ext cx="132136" cy="26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986375" y="5362171"/>
            <a:ext cx="144549" cy="315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6369285" y="5388519"/>
            <a:ext cx="132136" cy="26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693382" y="5368376"/>
            <a:ext cx="144549" cy="315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7063879" y="5441382"/>
            <a:ext cx="132136" cy="26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387976" y="5421239"/>
            <a:ext cx="144549" cy="315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7657479" y="5431658"/>
            <a:ext cx="132136" cy="26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989724" y="5402657"/>
            <a:ext cx="144549" cy="31534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97799" y="5779177"/>
            <a:ext cx="643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Cannot expand to this gray node because the constraint is violated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841099" y="5256716"/>
                <a:ext cx="906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099" y="5256716"/>
                <a:ext cx="906915" cy="369332"/>
              </a:xfrm>
              <a:prstGeom prst="rect">
                <a:avLst/>
              </a:prstGeom>
              <a:blipFill rotWithShape="0">
                <a:blip r:embed="rId1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917346" y="5227788"/>
                <a:ext cx="258725" cy="372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346" y="5227788"/>
                <a:ext cx="258725" cy="372489"/>
              </a:xfrm>
              <a:prstGeom prst="rect">
                <a:avLst/>
              </a:prstGeom>
              <a:blipFill rotWithShape="0">
                <a:blip r:embed="rId118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222460" y="525025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460" y="5250252"/>
                <a:ext cx="377026" cy="369332"/>
              </a:xfrm>
              <a:prstGeom prst="rect">
                <a:avLst/>
              </a:prstGeom>
              <a:blipFill rotWithShape="0">
                <a:blip r:embed="rId1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644578" y="5247095"/>
                <a:ext cx="258725" cy="372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78" y="5247095"/>
                <a:ext cx="258725" cy="372489"/>
              </a:xfrm>
              <a:prstGeom prst="rect">
                <a:avLst/>
              </a:prstGeom>
              <a:blipFill rotWithShape="0">
                <a:blip r:embed="rId120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889052" y="529243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052" y="5292434"/>
                <a:ext cx="377026" cy="369332"/>
              </a:xfrm>
              <a:prstGeom prst="rect">
                <a:avLst/>
              </a:prstGeom>
              <a:blipFill rotWithShape="0">
                <a:blip r:embed="rId1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311170" y="5289277"/>
                <a:ext cx="258725" cy="372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170" y="5289277"/>
                <a:ext cx="258725" cy="372489"/>
              </a:xfrm>
              <a:prstGeom prst="rect">
                <a:avLst/>
              </a:prstGeom>
              <a:blipFill rotWithShape="0">
                <a:blip r:embed="rId122"/>
                <a:stretch>
                  <a:fillRect r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516639" y="531241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639" y="5312416"/>
                <a:ext cx="377026" cy="369332"/>
              </a:xfrm>
              <a:prstGeom prst="rect">
                <a:avLst/>
              </a:prstGeom>
              <a:blipFill rotWithShape="0">
                <a:blip r:embed="rId1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938757" y="5309259"/>
                <a:ext cx="258725" cy="372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757" y="5309259"/>
                <a:ext cx="258725" cy="372489"/>
              </a:xfrm>
              <a:prstGeom prst="rect">
                <a:avLst/>
              </a:prstGeom>
              <a:blipFill rotWithShape="0">
                <a:blip r:embed="rId124"/>
                <a:stretch>
                  <a:fillRect r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Oval 110"/>
          <p:cNvSpPr/>
          <p:nvPr/>
        </p:nvSpPr>
        <p:spPr>
          <a:xfrm>
            <a:off x="7954719" y="5638008"/>
            <a:ext cx="385010" cy="385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11931" y="3509698"/>
                <a:ext cx="90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31" y="3509698"/>
                <a:ext cx="901593" cy="369332"/>
              </a:xfrm>
              <a:prstGeom prst="rect">
                <a:avLst/>
              </a:prstGeom>
              <a:blipFill rotWithShape="0">
                <a:blip r:embed="rId12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808246" y="1226574"/>
                <a:ext cx="5151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246" y="1226574"/>
                <a:ext cx="5151235" cy="1200329"/>
              </a:xfrm>
              <a:prstGeom prst="rect">
                <a:avLst/>
              </a:prstGeom>
              <a:blipFill rotWithShape="0">
                <a:blip r:embed="rId126"/>
                <a:stretch>
                  <a:fillRect l="-1893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0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Informed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Google Shape;112;p16"/>
          <p:cNvSpPr txBox="1"/>
          <p:nvPr/>
        </p:nvSpPr>
        <p:spPr>
          <a:xfrm>
            <a:off x="116850" y="1118743"/>
            <a:ext cx="8910300" cy="19588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BEST-FIRST-SEARCH (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EVAL-FN)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solution sequence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inputs: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problem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VAL-FN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evaluation function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Queuing-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Fn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←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function that orders nodes by EVAL-FN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return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GENERAL-SEARCH (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Queuing-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Fn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953934"/>
                <a:ext cx="8229600" cy="2203026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search: Best-first-search with EVAL-FN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an </a:t>
                </a:r>
                <a:r>
                  <a:rPr lang="en-US" dirty="0"/>
                  <a:t>admissible </a:t>
                </a:r>
                <a:r>
                  <a:rPr lang="en-US" dirty="0" smtClean="0"/>
                  <a:t>heuristic for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path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cost up to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h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=heuristic estimate of distance to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go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a minimization problem,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never overestimates </a:t>
                </a:r>
                <a:r>
                  <a:rPr lang="en-US" dirty="0" smtClean="0"/>
                  <a:t>the distance to go</a:t>
                </a:r>
                <a:endParaRPr lang="en-US" dirty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a maximization problem,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never underestimates the </a:t>
                </a:r>
                <a:r>
                  <a:rPr lang="en-US" dirty="0" smtClean="0"/>
                  <a:t>value of the remaining path</a:t>
                </a:r>
              </a:p>
              <a:p>
                <a:pPr lvl="1"/>
                <a:r>
                  <a:rPr lang="en-US" dirty="0" smtClean="0"/>
                  <a:t>Optimal for tree search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953934"/>
                <a:ext cx="8229600" cy="2203026"/>
              </a:xfrm>
              <a:blipFill rotWithShape="0">
                <a:blip r:embed="rId6"/>
                <a:stretch>
                  <a:fillRect l="-519" t="-5540" b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21;p17"/>
          <p:cNvSpPr txBox="1"/>
          <p:nvPr/>
        </p:nvSpPr>
        <p:spPr>
          <a:xfrm>
            <a:off x="757767" y="3143039"/>
            <a:ext cx="7467600" cy="7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GREEDY-SEARCH (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solution or failure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return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BEST-FIRST-SEARCH (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h)</a:t>
            </a:r>
            <a:endParaRPr sz="20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214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Binary Linear Program (BLP)</a:t>
                </a:r>
              </a:p>
              <a:p>
                <a:pPr lvl="1"/>
                <a:r>
                  <a:rPr lang="en-US" dirty="0"/>
                  <a:t>Discrete optimization problem</a:t>
                </a:r>
              </a:p>
              <a:p>
                <a:pPr lvl="1"/>
                <a:r>
                  <a:rPr lang="en-US" dirty="0"/>
                  <a:t>Naïve approach: Enumerate all the possibilities</a:t>
                </a:r>
              </a:p>
              <a:p>
                <a:pPr lvl="1"/>
                <a:r>
                  <a:rPr lang="en-US" dirty="0"/>
                  <a:t>Can apply uninformed or informed search</a:t>
                </a:r>
              </a:p>
              <a:p>
                <a:pPr lvl="2"/>
                <a:r>
                  <a:rPr lang="en-US" dirty="0"/>
                  <a:t>Natural tree structure</a:t>
                </a:r>
              </a:p>
              <a:p>
                <a:pPr lvl="1"/>
                <a:r>
                  <a:rPr lang="en-US" dirty="0" smtClean="0"/>
                  <a:t>Vanilla branch and bound (</a:t>
                </a:r>
                <a:r>
                  <a:rPr lang="en-US" dirty="0" err="1" smtClean="0"/>
                  <a:t>BnB</a:t>
                </a:r>
                <a:r>
                  <a:rPr lang="en-US" dirty="0" smtClean="0"/>
                  <a:t>)=Best-first-search </a:t>
                </a:r>
                <a:r>
                  <a:rPr lang="en-US" dirty="0"/>
                  <a:t>with EVAL-FN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 smtClean="0"/>
                  <a:t> optimal value of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LP relaxation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5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Function in </a:t>
            </a:r>
            <a:r>
              <a:rPr lang="en-US" dirty="0"/>
              <a:t>Branch and </a:t>
            </a:r>
            <a:r>
              <a:rPr lang="en-US" dirty="0" smtClean="0"/>
              <a:t>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02880"/>
            <a:ext cx="8229600" cy="224845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859" y="1540063"/>
                <a:ext cx="39266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s.t.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59" y="1540063"/>
                <a:ext cx="3926641" cy="923330"/>
              </a:xfrm>
              <a:prstGeom prst="rect">
                <a:avLst/>
              </a:prstGeom>
              <a:blipFill rotWithShape="0">
                <a:blip r:embed="rId11"/>
                <a:stretch>
                  <a:fillRect l="-1242"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4522899" y="4997786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2866" y="4970284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866" y="4970284"/>
                <a:ext cx="382669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3886563" y="5908916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48420" y="5892875"/>
                <a:ext cx="378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420" y="5892875"/>
                <a:ext cx="378886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5190571" y="5924291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56562" y="5889024"/>
                <a:ext cx="361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562" y="5889024"/>
                <a:ext cx="361894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7" idx="3"/>
          </p:cNvCxnSpPr>
          <p:nvPr/>
        </p:nvCxnSpPr>
        <p:spPr>
          <a:xfrm flipH="1">
            <a:off x="4191362" y="5326413"/>
            <a:ext cx="387920" cy="598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31" idx="1"/>
          </p:cNvCxnSpPr>
          <p:nvPr/>
        </p:nvCxnSpPr>
        <p:spPr>
          <a:xfrm>
            <a:off x="4851526" y="5326413"/>
            <a:ext cx="395428" cy="654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86660" y="5451505"/>
                <a:ext cx="90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660" y="5451505"/>
                <a:ext cx="901593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27237" y="5403630"/>
                <a:ext cx="90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237" y="5403630"/>
                <a:ext cx="901593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3311" y="3043486"/>
                <a:ext cx="40787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4×0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s.t.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×0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=2..5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11" y="3043486"/>
                <a:ext cx="4078756" cy="923330"/>
              </a:xfrm>
              <a:prstGeom prst="rect">
                <a:avLst/>
              </a:prstGeom>
              <a:blipFill rotWithShape="0">
                <a:blip r:embed="rId17"/>
                <a:stretch>
                  <a:fillRect l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31178" y="1530032"/>
                <a:ext cx="39164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s.t.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[0,1]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178" y="1530032"/>
                <a:ext cx="3916469" cy="923330"/>
              </a:xfrm>
              <a:prstGeom prst="rect">
                <a:avLst/>
              </a:prstGeom>
              <a:blipFill rotWithShape="0">
                <a:blip r:embed="rId18"/>
                <a:stretch>
                  <a:fillRect l="-1244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363391" y="1127402"/>
            <a:ext cx="3252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LP relaxation of original </a:t>
            </a:r>
            <a:r>
              <a:rPr lang="en-US" dirty="0" smtClean="0">
                <a:solidFill>
                  <a:srgbClr val="0070C0"/>
                </a:solidFill>
              </a:rPr>
              <a:t>problem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3766" y="2464336"/>
                <a:ext cx="49061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If a solution takes a path through node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what is the best possible objective value?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6" y="2464336"/>
                <a:ext cx="4906192" cy="646331"/>
              </a:xfrm>
              <a:prstGeom prst="rect">
                <a:avLst/>
              </a:prstGeom>
              <a:blipFill rotWithShape="0">
                <a:blip r:embed="rId19"/>
                <a:stretch>
                  <a:fillRect l="-111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590396" y="1127402"/>
            <a:ext cx="177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Original problem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13998" y="4310512"/>
                <a:ext cx="3958038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s.t.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[0,1]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=1..5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998" y="4310512"/>
                <a:ext cx="3958038" cy="1200329"/>
              </a:xfrm>
              <a:prstGeom prst="rect">
                <a:avLst/>
              </a:prstGeom>
              <a:blipFill rotWithShape="0">
                <a:blip r:embed="rId28"/>
                <a:stretch>
                  <a:fillRect l="-122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5409958" y="2459700"/>
            <a:ext cx="290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LP relaxation of </a:t>
            </a:r>
            <a:r>
              <a:rPr lang="en-US" dirty="0" smtClean="0">
                <a:solidFill>
                  <a:srgbClr val="0070C0"/>
                </a:solidFill>
              </a:rPr>
              <a:t>this problem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18557" y="2986170"/>
                <a:ext cx="40787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4×0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s.t.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×0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[0,1]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=2..5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557" y="2986170"/>
                <a:ext cx="4078756" cy="923330"/>
              </a:xfrm>
              <a:prstGeom prst="rect">
                <a:avLst/>
              </a:prstGeom>
              <a:blipFill rotWithShape="0">
                <a:blip r:embed="rId21"/>
                <a:stretch>
                  <a:fillRect l="-1196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457200" y="3939822"/>
            <a:ext cx="699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Or rewritten as original problem + additional constraint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9368" y="4236716"/>
                <a:ext cx="39266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s.t.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=1..5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8" y="4236716"/>
                <a:ext cx="3926641" cy="1200329"/>
              </a:xfrm>
              <a:prstGeom prst="rect">
                <a:avLst/>
              </a:prstGeom>
              <a:blipFill rotWithShape="0">
                <a:blip r:embed="rId22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Function in </a:t>
            </a:r>
            <a:r>
              <a:rPr lang="en-US" dirty="0"/>
              <a:t>Branch and </a:t>
            </a:r>
            <a:r>
              <a:rPr lang="en-US" dirty="0" smtClean="0"/>
              <a:t>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719376"/>
                <a:ext cx="8229600" cy="343758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optimal value of LP relaxation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LP relaxation provides a upper bound of the objective value of any solution with a path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if it is a maximization problem (lower bound if minimization)</a:t>
                </a:r>
              </a:p>
              <a:p>
                <a:pPr lvl="1"/>
                <a:r>
                  <a:rPr lang="en-US" dirty="0" smtClean="0"/>
                  <a:t>Never underestimates the real value of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whole path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given the path goes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maximization problem (never overestimate the total cost for minimization)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(path value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) is an admissible heuristic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719376"/>
                <a:ext cx="8229600" cy="3437584"/>
              </a:xfrm>
              <a:blipFill rotWithShape="0">
                <a:blip r:embed="rId2"/>
                <a:stretch>
                  <a:fillRect t="-1773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405659" y="1260046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15626" y="1232544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626" y="1232544"/>
                <a:ext cx="38266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6769323" y="2171176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31180" y="2155135"/>
                <a:ext cx="378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180" y="2155135"/>
                <a:ext cx="37888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8073331" y="2186551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39322" y="2151284"/>
                <a:ext cx="361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322" y="2151284"/>
                <a:ext cx="3618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7" idx="3"/>
          </p:cNvCxnSpPr>
          <p:nvPr/>
        </p:nvCxnSpPr>
        <p:spPr>
          <a:xfrm flipH="1">
            <a:off x="7074122" y="1588673"/>
            <a:ext cx="387920" cy="598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31" idx="1"/>
          </p:cNvCxnSpPr>
          <p:nvPr/>
        </p:nvCxnSpPr>
        <p:spPr>
          <a:xfrm>
            <a:off x="7734286" y="1588673"/>
            <a:ext cx="395428" cy="654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28810" y="1631853"/>
                <a:ext cx="90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810" y="1631853"/>
                <a:ext cx="90159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09997" y="1665890"/>
                <a:ext cx="90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997" y="1665890"/>
                <a:ext cx="90159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26051" y="1465932"/>
                <a:ext cx="3958038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s.t.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[0,1]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=1..5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51" y="1465932"/>
                <a:ext cx="3958038" cy="1200329"/>
              </a:xfrm>
              <a:prstGeom prst="rect">
                <a:avLst/>
              </a:prstGeom>
              <a:blipFill rotWithShape="0">
                <a:blip r:embed="rId13"/>
                <a:stretch>
                  <a:fillRect l="-122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030661" y="1114262"/>
                <a:ext cx="237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LP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relaxation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661" y="1114262"/>
                <a:ext cx="2376420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20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192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Binary Linear Program (BLP)</a:t>
                </a:r>
              </a:p>
              <a:p>
                <a:pPr lvl="1"/>
                <a:r>
                  <a:rPr lang="en-US" dirty="0"/>
                  <a:t>Discrete optimization problem</a:t>
                </a:r>
              </a:p>
              <a:p>
                <a:pPr lvl="1"/>
                <a:r>
                  <a:rPr lang="en-US" dirty="0"/>
                  <a:t>Naïve approach: Enumerate all the possibilities</a:t>
                </a:r>
              </a:p>
              <a:p>
                <a:pPr lvl="1"/>
                <a:r>
                  <a:rPr lang="en-US" dirty="0"/>
                  <a:t>Can apply uninformed or informed search</a:t>
                </a:r>
              </a:p>
              <a:p>
                <a:pPr lvl="2"/>
                <a:r>
                  <a:rPr lang="en-US" dirty="0"/>
                  <a:t>Natural tree structure</a:t>
                </a:r>
              </a:p>
              <a:p>
                <a:pPr lvl="1"/>
                <a:r>
                  <a:rPr lang="en-US" dirty="0"/>
                  <a:t>Vanilla branch and bound (</a:t>
                </a:r>
                <a:r>
                  <a:rPr lang="en-US" dirty="0" err="1"/>
                  <a:t>BnB</a:t>
                </a:r>
                <a:r>
                  <a:rPr lang="en-US" dirty="0"/>
                  <a:t>)=Best-first-search with EVAL-FN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optimal value of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LP relaxation at node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Optimality guaranteed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 and Bound for BLP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Solve-LP(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)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 smtClean="0"/>
                  <a:t>optimal </a:t>
                </a:r>
                <a:r>
                  <a:rPr lang="en-US" dirty="0"/>
                  <a:t>objective value </a:t>
                </a:r>
                <a:r>
                  <a:rPr lang="en-US" dirty="0" smtClean="0"/>
                  <a:t>and the optimal </a:t>
                </a:r>
                <a:r>
                  <a:rPr lang="en-US" dirty="0"/>
                  <a:t>solution </a:t>
                </a:r>
                <a:r>
                  <a:rPr lang="en-US" dirty="0" smtClean="0"/>
                  <a:t>for </a:t>
                </a:r>
                <a:r>
                  <a:rPr lang="en-US" dirty="0"/>
                  <a:t>the LP relaxation of the original problem with additional constraints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6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555489"/>
                  </p:ext>
                </p:extLst>
              </p:nvPr>
            </p:nvGraphicFramePr>
            <p:xfrm>
              <a:off x="1103172" y="2762807"/>
              <a:ext cx="6561384" cy="30276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56138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Algorithm: </a:t>
                          </a:r>
                          <a:r>
                            <a:rPr lang="en-US" dirty="0" smtClean="0"/>
                            <a:t>Branch</a:t>
                          </a:r>
                          <a:r>
                            <a:rPr lang="en-US" baseline="0" dirty="0" smtClean="0"/>
                            <a:t> and Bound for BLP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Input</a:t>
                          </a:r>
                          <a:r>
                            <a:rPr lang="en-US" dirty="0"/>
                            <a:t>: </a:t>
                          </a:r>
                          <a:r>
                            <a:rPr lang="en-US" dirty="0" smtClean="0"/>
                            <a:t>A</a:t>
                          </a:r>
                          <a:r>
                            <a:rPr lang="en-US" baseline="0" dirty="0" smtClean="0"/>
                            <a:t> BLP with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=1..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 smtClean="0"/>
                            <a:t> as variables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Initialize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𝑛𝑜𝑑𝑒𝑙𝑖𝑠𝑡</m:t>
                              </m:r>
                            </m:oMath>
                          </a14:m>
                          <a:r>
                            <a:rPr lang="en-US" dirty="0" smtClean="0"/>
                            <a:t> with </a:t>
                          </a:r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Solve-LP(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{}</m:t>
                              </m:r>
                            </m:oMath>
                          </a14:m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dirty="0"/>
                            <a:t>Repeat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/>
                            <a:t>         </a:t>
                          </a:r>
                          <a:r>
                            <a:rPr lang="en-US" baseline="0" dirty="0" smtClean="0"/>
                            <a:t>Remove a node with best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baseline="0" dirty="0" smtClean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𝑛𝑜𝑑𝑒𝑙𝑖𝑠𝑡</m:t>
                              </m:r>
                            </m:oMath>
                          </a14:m>
                          <a:r>
                            <a:rPr lang="en-US" baseline="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         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baseline="0" dirty="0" smtClean="0"/>
                            <a:t> are all integer valued, return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         Choose a variable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baseline="0" dirty="0" smtClean="0">
                              <a:ea typeface="Cambria Math" panose="02040503050406030204" pitchFamily="18" charset="0"/>
                            </a:rPr>
                            <a:t> that is not integer valued and add two nodes </a:t>
                          </a:r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Solve-LP(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∪{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=0}</m:t>
                              </m:r>
                            </m:oMath>
                          </a14:m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</a:t>
                          </a:r>
                          <a:r>
                            <a:rPr kumimoji="0" lang="en-US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and</a:t>
                          </a:r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Solve-LP(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∪{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=1}</m:t>
                              </m:r>
                            </m:oMath>
                          </a14:m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kumimoji="0" lang="en-US" b="0" i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to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𝑛𝑜𝑑𝑒𝑙𝑖𝑠𝑡</m:t>
                              </m:r>
                            </m:oMath>
                          </a14:m>
                          <a:endParaRPr kumimoji="0" lang="en-US" b="0" kern="1200" baseline="0" dirty="0" smtClean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Until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𝑛𝑜𝑑𝑒𝑙𝑖𝑠𝑡</m:t>
                              </m:r>
                            </m:oMath>
                          </a14:m>
                          <a:r>
                            <a:rPr kumimoji="0" lang="en-US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is empty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555489"/>
                  </p:ext>
                </p:extLst>
              </p:nvPr>
            </p:nvGraphicFramePr>
            <p:xfrm>
              <a:off x="1103172" y="2762807"/>
              <a:ext cx="6561384" cy="30276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5613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Algorithm: </a:t>
                          </a:r>
                          <a:r>
                            <a:rPr lang="en-US" dirty="0" smtClean="0"/>
                            <a:t>Branch</a:t>
                          </a:r>
                          <a:r>
                            <a:rPr lang="en-US" baseline="0" dirty="0" smtClean="0"/>
                            <a:t> and Bound for BLP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t="-108197" r="-93" b="-6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t="-33867" r="-93" b="-42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707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Binary Linear Program (BLP)</a:t>
                </a:r>
              </a:p>
              <a:p>
                <a:pPr lvl="1"/>
                <a:r>
                  <a:rPr lang="en-US" dirty="0"/>
                  <a:t>Discrete optimization problem</a:t>
                </a:r>
              </a:p>
              <a:p>
                <a:pPr lvl="1"/>
                <a:r>
                  <a:rPr lang="en-US" dirty="0"/>
                  <a:t>Naïve approach: Enumerate all the possibilities</a:t>
                </a:r>
              </a:p>
              <a:p>
                <a:pPr lvl="1"/>
                <a:r>
                  <a:rPr lang="en-US" dirty="0"/>
                  <a:t>Can apply uninformed or informed search</a:t>
                </a:r>
              </a:p>
              <a:p>
                <a:pPr lvl="2"/>
                <a:r>
                  <a:rPr lang="en-US" dirty="0"/>
                  <a:t>Natural tree structure</a:t>
                </a:r>
              </a:p>
              <a:p>
                <a:pPr lvl="1"/>
                <a:r>
                  <a:rPr lang="en-US" dirty="0"/>
                  <a:t>Vanilla branch and bound (</a:t>
                </a:r>
                <a:r>
                  <a:rPr lang="en-US" dirty="0" err="1"/>
                  <a:t>BnB</a:t>
                </a:r>
                <a:r>
                  <a:rPr lang="en-US" dirty="0"/>
                  <a:t>)=Best-first-search with EVAL-FN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optimal value of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LP relaxation at node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Optimality guaranteed</a:t>
                </a:r>
              </a:p>
              <a:p>
                <a:pPr lvl="1"/>
                <a:r>
                  <a:rPr lang="en-US" dirty="0" err="1" smtClean="0"/>
                  <a:t>BnB</a:t>
                </a:r>
                <a:r>
                  <a:rPr lang="en-US" dirty="0" smtClean="0"/>
                  <a:t> with upper bound and lower bound (not required)</a:t>
                </a:r>
              </a:p>
              <a:p>
                <a:pPr lvl="2"/>
                <a:r>
                  <a:rPr lang="en-US" dirty="0" smtClean="0"/>
                  <a:t>Terminate early if we know the remaining nodes are not as good as a binary solution we have already found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22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 and Bound for BLP (Not Required)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018550"/>
                  </p:ext>
                </p:extLst>
              </p:nvPr>
            </p:nvGraphicFramePr>
            <p:xfrm>
              <a:off x="1166672" y="1348874"/>
              <a:ext cx="6561384" cy="442087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56138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Algorithm: </a:t>
                          </a:r>
                          <a:r>
                            <a:rPr lang="en-US" dirty="0" smtClean="0"/>
                            <a:t>Branch</a:t>
                          </a:r>
                          <a:r>
                            <a:rPr lang="en-US" baseline="0" dirty="0" smtClean="0"/>
                            <a:t> and Bound-2  for BLP (Not required)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Input</a:t>
                          </a:r>
                          <a:r>
                            <a:rPr lang="en-US" dirty="0"/>
                            <a:t>: </a:t>
                          </a:r>
                          <a:r>
                            <a:rPr lang="en-US" dirty="0" smtClean="0"/>
                            <a:t>A</a:t>
                          </a:r>
                          <a:r>
                            <a:rPr lang="en-US" baseline="0" dirty="0" smtClean="0"/>
                            <a:t> BLP with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=1..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 smtClean="0"/>
                            <a:t> as variables 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(assume it is a minimization problem)</a:t>
                          </a:r>
                          <a:endParaRPr lang="en-US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Initialize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𝑛𝑜𝑑𝑒𝑙𝑖𝑠𝑡</m:t>
                              </m:r>
                            </m:oMath>
                          </a14:m>
                          <a:r>
                            <a:rPr lang="en-US" dirty="0" smtClean="0"/>
                            <a:t> with </a:t>
                          </a:r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Solve-LP(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{}</m:t>
                              </m:r>
                            </m:oMath>
                          </a14:m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Initialize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oMath>
                          </a14:m>
                          <a:endParaRPr lang="en-US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  <a:p>
                          <a:r>
                            <a:rPr lang="en-US" dirty="0" smtClean="0"/>
                            <a:t>Repeat</a:t>
                          </a:r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/>
                            <a:t>         </a:t>
                          </a:r>
                          <a:r>
                            <a:rPr lang="en-US" baseline="0" dirty="0" smtClean="0"/>
                            <a:t>Remove a node with best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baseline="0" dirty="0" smtClean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𝑛𝑜𝑑𝑒𝑙𝑖𝑠𝑡</m:t>
                              </m:r>
                            </m:oMath>
                          </a14:m>
                          <a:r>
                            <a:rPr lang="en-US" baseline="0" dirty="0" smtClean="0"/>
                            <a:t>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</m:d>
                            </m:oMath>
                          </a14:m>
                          <a:endParaRPr lang="en-US" b="0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         Get a feasible integer solution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baseline="0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 based 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baseline="0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. 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baseline="0" smtClean="0">
                                          <a:solidFill>
                                            <a:schemeClr val="accent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baseline="0" smtClean="0">
                                          <a:solidFill>
                                            <a:schemeClr val="accent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baseline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baseline="0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, then update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b="0" i="1" baseline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baseline="0" smtClean="0">
                                          <a:solidFill>
                                            <a:schemeClr val="accent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baseline="0" smtClean="0">
                                          <a:solidFill>
                                            <a:schemeClr val="accent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r>
                            <a:rPr lang="en-US" baseline="0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baseline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endParaRPr lang="en-US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         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baseline="0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, return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endParaRPr lang="en-US" baseline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         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baseline="0" dirty="0" smtClean="0"/>
                            <a:t> are all integer valued, return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         Choose a variable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baseline="0" dirty="0" smtClean="0">
                              <a:ea typeface="Cambria Math" panose="02040503050406030204" pitchFamily="18" charset="0"/>
                            </a:rPr>
                            <a:t> that is not integer valued and add two nodes </a:t>
                          </a:r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Solve-LP(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∪{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=0}</m:t>
                              </m:r>
                            </m:oMath>
                          </a14:m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</a:t>
                          </a:r>
                          <a:r>
                            <a:rPr kumimoji="0" lang="en-US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and</a:t>
                          </a:r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Solve-LP(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∪{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=1}</m:t>
                              </m:r>
                            </m:oMath>
                          </a14:m>
                          <a:r>
                            <a:rPr lang="en-US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kumimoji="0" lang="en-US" b="0" i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to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𝑛𝑜𝑑𝑒𝑙𝑖𝑠𝑡</m:t>
                              </m:r>
                            </m:oMath>
                          </a14:m>
                          <a:endParaRPr kumimoji="0" lang="en-US" b="0" kern="1200" baseline="0" dirty="0" smtClean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Until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𝑛𝑜𝑑𝑒𝑙𝑖𝑠𝑡</m:t>
                              </m:r>
                            </m:oMath>
                          </a14:m>
                          <a:r>
                            <a:rPr kumimoji="0" lang="en-US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is empty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018550"/>
                  </p:ext>
                </p:extLst>
              </p:nvPr>
            </p:nvGraphicFramePr>
            <p:xfrm>
              <a:off x="1166672" y="1348874"/>
              <a:ext cx="6561384" cy="442087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5613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Algorithm: </a:t>
                          </a:r>
                          <a:r>
                            <a:rPr lang="en-US" dirty="0" smtClean="0"/>
                            <a:t>Branch</a:t>
                          </a:r>
                          <a:r>
                            <a:rPr lang="en-US" baseline="0" dirty="0" smtClean="0"/>
                            <a:t> and Bound-2  for BLP (Not required)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62857" r="-93" b="-54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409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0536" r="-93" b="-26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80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Brach and Bound for </a:t>
            </a:r>
            <a:r>
              <a:rPr lang="en-US" dirty="0" smtClean="0"/>
              <a:t>BLP: Example (Not required)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61" y="1708349"/>
            <a:ext cx="4859162" cy="3774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509" y="3990836"/>
                <a:ext cx="38955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s.t.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09" y="3990836"/>
                <a:ext cx="3895591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408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40981"/>
              </p:ext>
            </p:extLst>
          </p:nvPr>
        </p:nvGraphicFramePr>
        <p:xfrm>
          <a:off x="759930" y="2603423"/>
          <a:ext cx="3030918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60528"/>
                <a:gridCol w="427099"/>
                <a:gridCol w="415585"/>
                <a:gridCol w="390784"/>
                <a:gridCol w="354957"/>
                <a:gridCol w="3819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Items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Weight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Value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(Mixed) Integer Linear Program</a:t>
            </a:r>
          </a:p>
          <a:p>
            <a:r>
              <a:rPr lang="en-US" dirty="0"/>
              <a:t>How to solve a MILP</a:t>
            </a:r>
          </a:p>
          <a:p>
            <a:r>
              <a:rPr lang="en-US" dirty="0" smtClean="0"/>
              <a:t>Formulate/Convert to MILP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62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MILP (not required)</a:t>
                </a:r>
              </a:p>
              <a:p>
                <a:pPr lvl="1"/>
                <a:r>
                  <a:rPr lang="en-US" dirty="0" err="1" smtClean="0"/>
                  <a:t>BnB</a:t>
                </a:r>
                <a:r>
                  <a:rPr lang="en-US" dirty="0" smtClean="0"/>
                  <a:t>: For each integer variable, branching a node by considering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is a non-integer value</a:t>
                </a:r>
              </a:p>
              <a:p>
                <a:pPr lvl="1"/>
                <a:r>
                  <a:rPr lang="en-US" dirty="0" smtClean="0"/>
                  <a:t>Branch and cut: use cutting planes (which are hyperplanes) to separate current non-integer solution and integer solutions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Practically efficient solvers: </a:t>
            </a:r>
            <a:r>
              <a:rPr lang="en-US" dirty="0" err="1"/>
              <a:t>Cplex</a:t>
            </a:r>
            <a:r>
              <a:rPr lang="en-US" dirty="0"/>
              <a:t>, </a:t>
            </a:r>
            <a:r>
              <a:rPr lang="en-US" dirty="0" err="1"/>
              <a:t>Gurobi</a:t>
            </a:r>
            <a:r>
              <a:rPr lang="en-US" dirty="0"/>
              <a:t>, </a:t>
            </a:r>
            <a:r>
              <a:rPr lang="en-US" dirty="0" err="1"/>
              <a:t>intlinprog</a:t>
            </a:r>
            <a:r>
              <a:rPr lang="en-US" dirty="0"/>
              <a:t> (MATLAB</a:t>
            </a:r>
            <a:r>
              <a:rPr lang="en-US" dirty="0" smtClean="0"/>
              <a:t>), SCIP solver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(Mixed) Integer Linear Program</a:t>
            </a:r>
          </a:p>
          <a:p>
            <a:r>
              <a:rPr lang="en-US" dirty="0"/>
              <a:t>How to solve a MILP</a:t>
            </a:r>
          </a:p>
          <a:p>
            <a:r>
              <a:rPr lang="en-US" dirty="0" smtClean="0"/>
              <a:t>Formulate/Convert to MILP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0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satisfaction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TWO+TWO=FOUR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11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satisfaction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TWO+TWO=FOUR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3788" y="2258580"/>
                <a:ext cx="5417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88" y="2258580"/>
                <a:ext cx="541712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68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53951" y="2816141"/>
                <a:ext cx="3788345" cy="3186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+10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∈{1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,..,9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,..,9}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51" y="2816141"/>
                <a:ext cx="3788345" cy="3186706"/>
              </a:xfrm>
              <a:prstGeom prst="rect">
                <a:avLst/>
              </a:prstGeom>
              <a:blipFill rotWithShape="0">
                <a:blip r:embed="rId3"/>
                <a:stretch>
                  <a:fillRect l="-2412" b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60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Formulate a Problem as a MILP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Sudoku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Fill a 9×9 grid with digits so that each column, each row, and each of the nine 3×3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subgrids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that compose the grid (also called "boxes", "blocks", or "regions") contains all of the digits from 1 to 9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26" name="Picture 2" descr="A typical Sudoku puzzle, with nine rows and nine columns that intersect at square spaces. Some of the cells are filled with a number; others are blank cells to be solv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94" y="351438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revious puzzle, showing its solu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60" y="351438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06791" y="5899788"/>
            <a:ext cx="355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https://en.wikipedia.org/wiki/Sudoku</a:t>
            </a:r>
          </a:p>
        </p:txBody>
      </p:sp>
    </p:spTree>
    <p:extLst>
      <p:ext uri="{BB962C8B-B14F-4D97-AF65-F5344CB8AC3E}">
        <p14:creationId xmlns:p14="http://schemas.microsoft.com/office/powerpoint/2010/main" val="423988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Sudoku</a:t>
                </a:r>
              </a:p>
              <a:p>
                <a:pPr lvl="1"/>
                <a:r>
                  <a:rPr lang="en-US" dirty="0" smtClean="0"/>
                  <a:t>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indicate if we place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in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the set of (</a:t>
                </a:r>
                <a:r>
                  <a:rPr lang="en-US" dirty="0" err="1" smtClean="0"/>
                  <a:t>row,col</a:t>
                </a:r>
                <a:r>
                  <a:rPr lang="en-US" dirty="0" smtClean="0"/>
                  <a:t>) index pairs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groups (rows, columns, and </a:t>
                </a:r>
                <a:r>
                  <a:rPr lang="en-US" dirty="0" err="1" smtClean="0"/>
                  <a:t>subgrids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b="0" dirty="0" smtClean="0"/>
                  <a:t>Fo</a:t>
                </a:r>
                <a:r>
                  <a:rPr lang="en-US" dirty="0" smtClean="0"/>
                  <a:t>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12365" y="3712760"/>
                <a:ext cx="5211170" cy="3009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  <a:p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∈{1..9}</m:t>
                    </m:r>
                  </m:oMath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1..9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∈{1..27}</m:t>
                      </m:r>
                    </m:oMath>
                  </m:oMathPara>
                </a14:m>
                <a:endParaRPr lang="en-US" sz="2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∈{1..9}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:endParaRPr lang="en-US" sz="2000" b="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65" y="3712760"/>
                <a:ext cx="5211170" cy="3009350"/>
              </a:xfrm>
              <a:prstGeom prst="rect">
                <a:avLst/>
              </a:prstGeom>
              <a:blipFill rotWithShape="0">
                <a:blip r:embed="rId3"/>
                <a:stretch>
                  <a:fillRect l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781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Formulate a Problem as a MILP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Kidney Exchange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981" y="1862200"/>
            <a:ext cx="3514838" cy="1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494" y="3366390"/>
            <a:ext cx="3335811" cy="28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4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Kidney Exchange</a:t>
                </a:r>
              </a:p>
              <a:p>
                <a:pPr lvl="1"/>
                <a:r>
                  <a:rPr lang="en-US" dirty="0" smtClean="0"/>
                  <a:t>Given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each node represent a patient-donor pair, and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means donor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can give one kidney to patient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a set of disjoint cycles so as to maximize the number of nodes covered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71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86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57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15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30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445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7"/>
            <a:endCxn id="8" idx="2"/>
          </p:cNvCxnSpPr>
          <p:nvPr/>
        </p:nvCxnSpPr>
        <p:spPr>
          <a:xfrm flipV="1">
            <a:off x="1164358" y="4111678"/>
            <a:ext cx="822622" cy="33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7" idx="6"/>
          </p:cNvCxnSpPr>
          <p:nvPr/>
        </p:nvCxnSpPr>
        <p:spPr>
          <a:xfrm flipH="1" flipV="1">
            <a:off x="1231745" y="4613124"/>
            <a:ext cx="1626152" cy="112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2" idx="2"/>
          </p:cNvCxnSpPr>
          <p:nvPr/>
        </p:nvCxnSpPr>
        <p:spPr>
          <a:xfrm>
            <a:off x="3318047" y="4726041"/>
            <a:ext cx="1127453" cy="32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  <a:endCxn id="8" idx="6"/>
          </p:cNvCxnSpPr>
          <p:nvPr/>
        </p:nvCxnSpPr>
        <p:spPr>
          <a:xfrm flipH="1">
            <a:off x="2447130" y="3658134"/>
            <a:ext cx="1998370" cy="45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10" idx="4"/>
          </p:cNvCxnSpPr>
          <p:nvPr/>
        </p:nvCxnSpPr>
        <p:spPr>
          <a:xfrm flipH="1" flipV="1">
            <a:off x="4445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8" idx="4"/>
          </p:cNvCxnSpPr>
          <p:nvPr/>
        </p:nvCxnSpPr>
        <p:spPr>
          <a:xfrm flipV="1">
            <a:off x="2060782" y="4341753"/>
            <a:ext cx="156273" cy="67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  <a:endCxn id="9" idx="3"/>
          </p:cNvCxnSpPr>
          <p:nvPr/>
        </p:nvCxnSpPr>
        <p:spPr>
          <a:xfrm flipV="1">
            <a:off x="2290857" y="4888729"/>
            <a:ext cx="634427" cy="36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938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988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6"/>
            <a:endCxn id="21" idx="2"/>
          </p:cNvCxnSpPr>
          <p:nvPr/>
        </p:nvCxnSpPr>
        <p:spPr>
          <a:xfrm>
            <a:off x="3398615" y="5650248"/>
            <a:ext cx="590272" cy="276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4"/>
            <a:endCxn id="21" idx="7"/>
          </p:cNvCxnSpPr>
          <p:nvPr/>
        </p:nvCxnSpPr>
        <p:spPr>
          <a:xfrm flipH="1">
            <a:off x="4381650" y="4988753"/>
            <a:ext cx="293925" cy="77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  <a:endCxn id="9" idx="5"/>
          </p:cNvCxnSpPr>
          <p:nvPr/>
        </p:nvCxnSpPr>
        <p:spPr>
          <a:xfrm flipH="1" flipV="1">
            <a:off x="3250660" y="4888729"/>
            <a:ext cx="968302" cy="808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2" idx="1"/>
          </p:cNvCxnSpPr>
          <p:nvPr/>
        </p:nvCxnSpPr>
        <p:spPr>
          <a:xfrm>
            <a:off x="2379743" y="4274366"/>
            <a:ext cx="2133144" cy="32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20" idx="0"/>
          </p:cNvCxnSpPr>
          <p:nvPr/>
        </p:nvCxnSpPr>
        <p:spPr>
          <a:xfrm>
            <a:off x="3087972" y="4956116"/>
            <a:ext cx="80568" cy="46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2"/>
            <a:endCxn id="11" idx="5"/>
          </p:cNvCxnSpPr>
          <p:nvPr/>
        </p:nvCxnSpPr>
        <p:spPr>
          <a:xfrm flipH="1" flipV="1">
            <a:off x="2223470" y="5413280"/>
            <a:ext cx="714995" cy="23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7" idx="5"/>
          </p:cNvCxnSpPr>
          <p:nvPr/>
        </p:nvCxnSpPr>
        <p:spPr>
          <a:xfrm flipH="1" flipV="1">
            <a:off x="1164358" y="4775812"/>
            <a:ext cx="666349" cy="47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5"/>
            <a:endCxn id="9" idx="1"/>
          </p:cNvCxnSpPr>
          <p:nvPr/>
        </p:nvCxnSpPr>
        <p:spPr>
          <a:xfrm>
            <a:off x="2379743" y="4274366"/>
            <a:ext cx="545541" cy="28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18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3: Kidney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 graph below, what </a:t>
            </a:r>
            <a:r>
              <a:rPr lang="en-US" dirty="0"/>
              <a:t>is the maximum number of patients that can get a kidney through kidney exchange assuming the length of each cycle should be less than or equal to 3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A: 3</a:t>
            </a:r>
          </a:p>
          <a:p>
            <a:pPr lvl="1"/>
            <a:r>
              <a:rPr lang="en-US" dirty="0" smtClean="0"/>
              <a:t>B: 6</a:t>
            </a:r>
          </a:p>
          <a:p>
            <a:pPr lvl="1"/>
            <a:r>
              <a:rPr lang="en-US" dirty="0" smtClean="0"/>
              <a:t>C: 7</a:t>
            </a:r>
          </a:p>
          <a:p>
            <a:pPr lvl="1"/>
            <a:r>
              <a:rPr lang="en-US" dirty="0" smtClean="0"/>
              <a:t>D: 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25964" y="429430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41349" y="379286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12266" y="440722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69794" y="356939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85076" y="493177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299869" y="443986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7"/>
            <a:endCxn id="8" idx="2"/>
          </p:cNvCxnSpPr>
          <p:nvPr/>
        </p:nvCxnSpPr>
        <p:spPr>
          <a:xfrm flipV="1">
            <a:off x="5018727" y="4022938"/>
            <a:ext cx="822622" cy="33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7" idx="6"/>
          </p:cNvCxnSpPr>
          <p:nvPr/>
        </p:nvCxnSpPr>
        <p:spPr>
          <a:xfrm flipH="1" flipV="1">
            <a:off x="5086114" y="4524384"/>
            <a:ext cx="1626152" cy="112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2" idx="2"/>
          </p:cNvCxnSpPr>
          <p:nvPr/>
        </p:nvCxnSpPr>
        <p:spPr>
          <a:xfrm>
            <a:off x="7172416" y="4637301"/>
            <a:ext cx="1127453" cy="32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  <a:endCxn id="8" idx="6"/>
          </p:cNvCxnSpPr>
          <p:nvPr/>
        </p:nvCxnSpPr>
        <p:spPr>
          <a:xfrm flipH="1">
            <a:off x="6301499" y="3569394"/>
            <a:ext cx="1998370" cy="45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10" idx="4"/>
          </p:cNvCxnSpPr>
          <p:nvPr/>
        </p:nvCxnSpPr>
        <p:spPr>
          <a:xfrm flipH="1" flipV="1">
            <a:off x="8299869" y="402954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8" idx="4"/>
          </p:cNvCxnSpPr>
          <p:nvPr/>
        </p:nvCxnSpPr>
        <p:spPr>
          <a:xfrm flipV="1">
            <a:off x="5915151" y="4253013"/>
            <a:ext cx="156273" cy="67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  <a:endCxn id="9" idx="3"/>
          </p:cNvCxnSpPr>
          <p:nvPr/>
        </p:nvCxnSpPr>
        <p:spPr>
          <a:xfrm flipV="1">
            <a:off x="6145226" y="4799989"/>
            <a:ext cx="634427" cy="36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792834" y="533143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843256" y="560807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6"/>
            <a:endCxn id="21" idx="2"/>
          </p:cNvCxnSpPr>
          <p:nvPr/>
        </p:nvCxnSpPr>
        <p:spPr>
          <a:xfrm>
            <a:off x="7252984" y="5561508"/>
            <a:ext cx="590272" cy="276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4"/>
            <a:endCxn id="21" idx="7"/>
          </p:cNvCxnSpPr>
          <p:nvPr/>
        </p:nvCxnSpPr>
        <p:spPr>
          <a:xfrm flipH="1">
            <a:off x="8236019" y="4900013"/>
            <a:ext cx="293925" cy="77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  <a:endCxn id="9" idx="5"/>
          </p:cNvCxnSpPr>
          <p:nvPr/>
        </p:nvCxnSpPr>
        <p:spPr>
          <a:xfrm flipH="1" flipV="1">
            <a:off x="7105029" y="4799989"/>
            <a:ext cx="968302" cy="808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2" idx="1"/>
          </p:cNvCxnSpPr>
          <p:nvPr/>
        </p:nvCxnSpPr>
        <p:spPr>
          <a:xfrm>
            <a:off x="6234112" y="4185626"/>
            <a:ext cx="2133144" cy="32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20" idx="0"/>
          </p:cNvCxnSpPr>
          <p:nvPr/>
        </p:nvCxnSpPr>
        <p:spPr>
          <a:xfrm>
            <a:off x="6942341" y="4867376"/>
            <a:ext cx="80568" cy="46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2"/>
            <a:endCxn id="11" idx="5"/>
          </p:cNvCxnSpPr>
          <p:nvPr/>
        </p:nvCxnSpPr>
        <p:spPr>
          <a:xfrm flipH="1" flipV="1">
            <a:off x="6077839" y="5324540"/>
            <a:ext cx="714995" cy="23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7" idx="5"/>
          </p:cNvCxnSpPr>
          <p:nvPr/>
        </p:nvCxnSpPr>
        <p:spPr>
          <a:xfrm flipH="1" flipV="1">
            <a:off x="5018727" y="4687072"/>
            <a:ext cx="666349" cy="47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5"/>
            <a:endCxn id="9" idx="1"/>
          </p:cNvCxnSpPr>
          <p:nvPr/>
        </p:nvCxnSpPr>
        <p:spPr>
          <a:xfrm>
            <a:off x="6234112" y="4185626"/>
            <a:ext cx="545541" cy="28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12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(Mixed) Integer </a:t>
            </a:r>
            <a:r>
              <a:rPr lang="en-US" dirty="0" smtClean="0"/>
              <a:t>Linear Program: </a:t>
            </a:r>
            <a:r>
              <a:rPr lang="en-US" dirty="0"/>
              <a:t>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(Mixed) Integer Linear Program: </a:t>
                </a:r>
                <a:endParaRPr lang="en-US" dirty="0"/>
              </a:p>
              <a:p>
                <a:pPr lvl="1"/>
                <a:r>
                  <a:rPr lang="en-US" dirty="0"/>
                  <a:t>A special case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non-convex</a:t>
                </a:r>
                <a:r>
                  <a:rPr lang="en-US" dirty="0" smtClean="0"/>
                  <a:t> </a:t>
                </a:r>
                <a:r>
                  <a:rPr lang="en-US" dirty="0"/>
                  <a:t>optimization problem</a:t>
                </a:r>
              </a:p>
              <a:p>
                <a:pPr lvl="1"/>
                <a:r>
                  <a:rPr lang="en-US" dirty="0"/>
                  <a:t>An optimization problem whose optimization objective is a linear function and feasible region is defined by a set of linear </a:t>
                </a:r>
                <a:r>
                  <a:rPr lang="en-US" dirty="0" smtClean="0"/>
                  <a:t>constraints + integer constraints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Integer Linear Program (ILP):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6"/>
                <a:stretch>
                  <a:fillRect l="-667" t="-18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5834" y="3077578"/>
                <a:ext cx="1869551" cy="12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834" y="3077578"/>
                <a:ext cx="1869551" cy="1229504"/>
              </a:xfrm>
              <a:prstGeom prst="rect">
                <a:avLst/>
              </a:prstGeom>
              <a:blipFill rotWithShape="0">
                <a:blip r:embed="rId7"/>
                <a:stretch>
                  <a:fillRect l="-9772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66222" y="3369164"/>
                <a:ext cx="2105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Can be minimization</a:t>
                </a:r>
              </a:p>
              <a:p>
                <a:r>
                  <a:rPr lang="en-US" dirty="0" smtClean="0"/>
                  <a:t>Can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222" y="3369164"/>
                <a:ext cx="2105063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2609" t="-5660" r="-173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809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Kidney Exchange</a:t>
                </a:r>
              </a:p>
              <a:p>
                <a:pPr lvl="1"/>
                <a:r>
                  <a:rPr lang="en-US" dirty="0" smtClean="0"/>
                  <a:t>Given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each node represent a patient-donor pair, and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means donor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can give one kidney to patient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a set of disjoint cycles so as to maximize the number of nodes covered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71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86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57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15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30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445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7"/>
            <a:endCxn id="8" idx="2"/>
          </p:cNvCxnSpPr>
          <p:nvPr/>
        </p:nvCxnSpPr>
        <p:spPr>
          <a:xfrm flipV="1">
            <a:off x="1164358" y="4111678"/>
            <a:ext cx="822622" cy="33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7" idx="6"/>
          </p:cNvCxnSpPr>
          <p:nvPr/>
        </p:nvCxnSpPr>
        <p:spPr>
          <a:xfrm flipH="1" flipV="1">
            <a:off x="1231745" y="4613124"/>
            <a:ext cx="1626152" cy="112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2" idx="2"/>
          </p:cNvCxnSpPr>
          <p:nvPr/>
        </p:nvCxnSpPr>
        <p:spPr>
          <a:xfrm>
            <a:off x="3318047" y="4726041"/>
            <a:ext cx="1127453" cy="32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  <a:endCxn id="8" idx="6"/>
          </p:cNvCxnSpPr>
          <p:nvPr/>
        </p:nvCxnSpPr>
        <p:spPr>
          <a:xfrm flipH="1">
            <a:off x="2447130" y="3658134"/>
            <a:ext cx="1998370" cy="45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10" idx="4"/>
          </p:cNvCxnSpPr>
          <p:nvPr/>
        </p:nvCxnSpPr>
        <p:spPr>
          <a:xfrm flipH="1" flipV="1">
            <a:off x="4445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8" idx="4"/>
          </p:cNvCxnSpPr>
          <p:nvPr/>
        </p:nvCxnSpPr>
        <p:spPr>
          <a:xfrm flipV="1">
            <a:off x="2060782" y="4341753"/>
            <a:ext cx="156273" cy="67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  <a:endCxn id="9" idx="3"/>
          </p:cNvCxnSpPr>
          <p:nvPr/>
        </p:nvCxnSpPr>
        <p:spPr>
          <a:xfrm flipV="1">
            <a:off x="2290857" y="4888729"/>
            <a:ext cx="634427" cy="36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938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988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6"/>
            <a:endCxn id="21" idx="2"/>
          </p:cNvCxnSpPr>
          <p:nvPr/>
        </p:nvCxnSpPr>
        <p:spPr>
          <a:xfrm>
            <a:off x="3398615" y="5650248"/>
            <a:ext cx="590272" cy="276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4"/>
            <a:endCxn id="21" idx="7"/>
          </p:cNvCxnSpPr>
          <p:nvPr/>
        </p:nvCxnSpPr>
        <p:spPr>
          <a:xfrm flipH="1">
            <a:off x="4381650" y="4988753"/>
            <a:ext cx="293925" cy="77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  <a:endCxn id="9" idx="5"/>
          </p:cNvCxnSpPr>
          <p:nvPr/>
        </p:nvCxnSpPr>
        <p:spPr>
          <a:xfrm flipH="1" flipV="1">
            <a:off x="3250660" y="4888729"/>
            <a:ext cx="968302" cy="808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2" idx="1"/>
          </p:cNvCxnSpPr>
          <p:nvPr/>
        </p:nvCxnSpPr>
        <p:spPr>
          <a:xfrm>
            <a:off x="2379743" y="4274366"/>
            <a:ext cx="2133144" cy="32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20" idx="0"/>
          </p:cNvCxnSpPr>
          <p:nvPr/>
        </p:nvCxnSpPr>
        <p:spPr>
          <a:xfrm>
            <a:off x="3087972" y="4956116"/>
            <a:ext cx="80568" cy="46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2"/>
            <a:endCxn id="11" idx="5"/>
          </p:cNvCxnSpPr>
          <p:nvPr/>
        </p:nvCxnSpPr>
        <p:spPr>
          <a:xfrm flipH="1" flipV="1">
            <a:off x="2223470" y="5413280"/>
            <a:ext cx="714995" cy="23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7" idx="5"/>
          </p:cNvCxnSpPr>
          <p:nvPr/>
        </p:nvCxnSpPr>
        <p:spPr>
          <a:xfrm flipH="1" flipV="1">
            <a:off x="1164358" y="4775812"/>
            <a:ext cx="666349" cy="47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5"/>
            <a:endCxn id="9" idx="1"/>
          </p:cNvCxnSpPr>
          <p:nvPr/>
        </p:nvCxnSpPr>
        <p:spPr>
          <a:xfrm>
            <a:off x="2379743" y="4274366"/>
            <a:ext cx="545541" cy="28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2385" y="3453186"/>
            <a:ext cx="294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Hint: enumerate all the cycles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22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Kidney Exchange</a:t>
                </a:r>
              </a:p>
              <a:p>
                <a:pPr lvl="1"/>
                <a:r>
                  <a:rPr lang="en-US" dirty="0" smtClean="0"/>
                  <a:t>Given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each node represent a patient-donor pair, and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means donor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can give one kidney to patient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a set of disjoint cycles so as to maximize the number of nodes covered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71595" y="4383049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86980" y="3881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57897" y="4495966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15425" y="3658134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30707" y="5020517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445500" y="452860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7"/>
            <a:endCxn id="8" idx="2"/>
          </p:cNvCxnSpPr>
          <p:nvPr/>
        </p:nvCxnSpPr>
        <p:spPr>
          <a:xfrm flipV="1">
            <a:off x="1164358" y="4111678"/>
            <a:ext cx="822622" cy="33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7" idx="6"/>
          </p:cNvCxnSpPr>
          <p:nvPr/>
        </p:nvCxnSpPr>
        <p:spPr>
          <a:xfrm flipH="1" flipV="1">
            <a:off x="1231745" y="4613124"/>
            <a:ext cx="1626152" cy="112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2" idx="2"/>
          </p:cNvCxnSpPr>
          <p:nvPr/>
        </p:nvCxnSpPr>
        <p:spPr>
          <a:xfrm>
            <a:off x="3318047" y="4726041"/>
            <a:ext cx="1127453" cy="32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  <a:endCxn id="8" idx="6"/>
          </p:cNvCxnSpPr>
          <p:nvPr/>
        </p:nvCxnSpPr>
        <p:spPr>
          <a:xfrm flipH="1">
            <a:off x="2447130" y="3658134"/>
            <a:ext cx="1998370" cy="45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10" idx="4"/>
          </p:cNvCxnSpPr>
          <p:nvPr/>
        </p:nvCxnSpPr>
        <p:spPr>
          <a:xfrm flipH="1" flipV="1">
            <a:off x="4445500" y="4118284"/>
            <a:ext cx="460150" cy="64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8" idx="4"/>
          </p:cNvCxnSpPr>
          <p:nvPr/>
        </p:nvCxnSpPr>
        <p:spPr>
          <a:xfrm flipV="1">
            <a:off x="2060782" y="4341753"/>
            <a:ext cx="156273" cy="67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  <a:endCxn id="9" idx="3"/>
          </p:cNvCxnSpPr>
          <p:nvPr/>
        </p:nvCxnSpPr>
        <p:spPr>
          <a:xfrm flipV="1">
            <a:off x="2290857" y="4888729"/>
            <a:ext cx="634427" cy="36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938465" y="5420173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988887" y="5696810"/>
            <a:ext cx="460150" cy="46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6"/>
            <a:endCxn id="21" idx="2"/>
          </p:cNvCxnSpPr>
          <p:nvPr/>
        </p:nvCxnSpPr>
        <p:spPr>
          <a:xfrm>
            <a:off x="3398615" y="5650248"/>
            <a:ext cx="590272" cy="276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4"/>
            <a:endCxn id="21" idx="7"/>
          </p:cNvCxnSpPr>
          <p:nvPr/>
        </p:nvCxnSpPr>
        <p:spPr>
          <a:xfrm flipH="1">
            <a:off x="4381650" y="4988753"/>
            <a:ext cx="293925" cy="77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  <a:endCxn id="9" idx="5"/>
          </p:cNvCxnSpPr>
          <p:nvPr/>
        </p:nvCxnSpPr>
        <p:spPr>
          <a:xfrm flipH="1" flipV="1">
            <a:off x="3250660" y="4888729"/>
            <a:ext cx="968302" cy="808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2" idx="1"/>
          </p:cNvCxnSpPr>
          <p:nvPr/>
        </p:nvCxnSpPr>
        <p:spPr>
          <a:xfrm>
            <a:off x="2379743" y="4274366"/>
            <a:ext cx="2133144" cy="32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20" idx="0"/>
          </p:cNvCxnSpPr>
          <p:nvPr/>
        </p:nvCxnSpPr>
        <p:spPr>
          <a:xfrm>
            <a:off x="3087972" y="4956116"/>
            <a:ext cx="80568" cy="46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2"/>
            <a:endCxn id="11" idx="5"/>
          </p:cNvCxnSpPr>
          <p:nvPr/>
        </p:nvCxnSpPr>
        <p:spPr>
          <a:xfrm flipH="1" flipV="1">
            <a:off x="2223470" y="5413280"/>
            <a:ext cx="714995" cy="23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7" idx="5"/>
          </p:cNvCxnSpPr>
          <p:nvPr/>
        </p:nvCxnSpPr>
        <p:spPr>
          <a:xfrm flipH="1" flipV="1">
            <a:off x="1164358" y="4775812"/>
            <a:ext cx="666349" cy="47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5"/>
            <a:endCxn id="9" idx="1"/>
          </p:cNvCxnSpPr>
          <p:nvPr/>
        </p:nvCxnSpPr>
        <p:spPr>
          <a:xfrm>
            <a:off x="2379743" y="4274366"/>
            <a:ext cx="545541" cy="28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2385" y="3453186"/>
            <a:ext cx="294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Hint: enumerate all the cycles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66910" y="3912210"/>
                <a:ext cx="3351880" cy="172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≤1,∀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910" y="3912210"/>
                <a:ext cx="3351880" cy="1727204"/>
              </a:xfrm>
              <a:prstGeom prst="rect">
                <a:avLst/>
              </a:prstGeom>
              <a:blipFill rotWithShape="0">
                <a:blip r:embed="rId3"/>
                <a:stretch>
                  <a:fillRect l="-2914" b="-3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queen in the same row, column and </a:t>
            </a:r>
            <a:r>
              <a:rPr lang="en-US" dirty="0" err="1" smtClean="0"/>
              <a:t>diagnal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6708" y="1686025"/>
                <a:ext cx="6480425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:r>
                  <a:rPr lang="en-US" sz="2400" dirty="0" smtClean="0"/>
                  <a:t>whether there is a queen on row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col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08" y="1686025"/>
                <a:ext cx="6480425" cy="491417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92668" y="2057609"/>
                <a:ext cx="5614827" cy="4298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≤1,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∈{1..8}</m:t>
                      </m:r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≤1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∈{1..8}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=1,∀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−6,−5,…,5,6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=1,∀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2,3,…,14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668" y="2057609"/>
                <a:ext cx="5614827" cy="42987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</a:t>
            </a:r>
            <a:r>
              <a:rPr lang="en-US" dirty="0"/>
              <a:t>in the first lecture about optimization, we had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Can we rewrite it using only linear constraints + integer constraints?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2648" y="1885308"/>
            <a:ext cx="8077200" cy="20805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10713" y="1860072"/>
                <a:ext cx="648107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row index of the queen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column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13" y="1860072"/>
                <a:ext cx="6481070" cy="468205"/>
              </a:xfrm>
              <a:prstGeom prst="rect">
                <a:avLst/>
              </a:prstGeom>
              <a:blipFill rotWithShape="0">
                <a:blip r:embed="rId2"/>
                <a:stretch>
                  <a:fillRect l="-1410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1212" y="2413840"/>
                <a:ext cx="5085303" cy="1765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 algn="ctr"/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{1…8}</m:t>
                    </m:r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1..8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1..8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12" y="2413840"/>
                <a:ext cx="5085303" cy="17650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445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52208" y="4368691"/>
                <a:ext cx="6320192" cy="1738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{1…8}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|≥|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|+1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208" y="4368691"/>
                <a:ext cx="6320192" cy="1738617"/>
              </a:xfrm>
              <a:prstGeom prst="rect">
                <a:avLst/>
              </a:prstGeom>
              <a:blipFill rotWithShape="0">
                <a:blip r:embed="rId2"/>
                <a:stretch>
                  <a:fillRect l="-1543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4346389" y="3235325"/>
            <a:ext cx="516909" cy="934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29348" y="1320366"/>
                <a:ext cx="5085303" cy="1765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 algn="ctr"/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{1…8}</m:t>
                    </m:r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1..8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1..8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348" y="1320366"/>
                <a:ext cx="5085303" cy="17650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777483" y="3249850"/>
            <a:ext cx="369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 constraints</a:t>
            </a:r>
          </a:p>
          <a:p>
            <a:r>
              <a:rPr lang="en-US" dirty="0" smtClean="0"/>
              <a:t>(We omit the range of index below)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34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8-Queens Problem</a:t>
                </a:r>
              </a:p>
              <a:p>
                <a:pPr lvl="1"/>
                <a:r>
                  <a:rPr lang="en-US" dirty="0" smtClean="0"/>
                  <a:t>Introduce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6004" y="2610348"/>
                <a:ext cx="3048450" cy="364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{1…8}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|≥|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|+1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or 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|≤|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|−1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04" y="2610348"/>
                <a:ext cx="3048450" cy="3644780"/>
              </a:xfrm>
              <a:prstGeom prst="rect">
                <a:avLst/>
              </a:prstGeom>
              <a:blipFill rotWithShape="0">
                <a:blip r:embed="rId3"/>
                <a:stretch>
                  <a:fillRect l="-3000" b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2460488"/>
                <a:ext cx="3098990" cy="404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{1…8}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+1)+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−1)−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|≥|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|+1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|≤|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|−1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60488"/>
                <a:ext cx="3098990" cy="4045466"/>
              </a:xfrm>
              <a:prstGeom prst="rect">
                <a:avLst/>
              </a:prstGeom>
              <a:blipFill rotWithShape="0">
                <a:blip r:embed="rId4"/>
                <a:stretch>
                  <a:fillRect l="-2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14087" y="3866107"/>
            <a:ext cx="2106592" cy="810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60739" y="3729140"/>
            <a:ext cx="2943828" cy="1722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89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a Problem as a MILP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8-Queens Problem</a:t>
                </a:r>
              </a:p>
              <a:p>
                <a:pPr lvl="1"/>
                <a:r>
                  <a:rPr lang="en-US" dirty="0" smtClean="0"/>
                  <a:t>Introduce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Introduce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6004" y="2610348"/>
                <a:ext cx="3048450" cy="364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{1…8}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|≥|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|+1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or 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|≤|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|−1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04" y="2610348"/>
                <a:ext cx="3048450" cy="3644780"/>
              </a:xfrm>
              <a:prstGeom prst="rect">
                <a:avLst/>
              </a:prstGeom>
              <a:blipFill rotWithShape="0">
                <a:blip r:embed="rId3"/>
                <a:stretch>
                  <a:fillRect l="-3000" b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81508" y="1574959"/>
                <a:ext cx="2456955" cy="4803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dirty="0" err="1" smtClean="0"/>
                  <a:t>s.t.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{1…8}</m:t>
                    </m:r>
                  </m:oMath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+1)+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𝐵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508" y="1574959"/>
                <a:ext cx="2456955" cy="4803879"/>
              </a:xfrm>
              <a:prstGeom prst="rect">
                <a:avLst/>
              </a:prstGeom>
              <a:blipFill rotWithShape="0">
                <a:blip r:embed="rId4"/>
                <a:stretch>
                  <a:fillRect l="-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66004" y="4954127"/>
            <a:ext cx="3048450" cy="1301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10132" y="3743795"/>
            <a:ext cx="2505917" cy="2573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more complex formulation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77256" y="1808822"/>
                <a:ext cx="4795463" cy="37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index of row and column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queen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256" y="1808822"/>
                <a:ext cx="4795463" cy="374270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64586" y="2308985"/>
                <a:ext cx="5614827" cy="2687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{1…8}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=1,∀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∈{1..8}</m:t>
                      </m:r>
                    </m:oMath>
                  </m:oMathPara>
                </a14:m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=1,∀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1..8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1..8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2308985"/>
                <a:ext cx="5614827" cy="2687531"/>
              </a:xfrm>
              <a:prstGeom prst="rect">
                <a:avLst/>
              </a:prstGeom>
              <a:blipFill rotWithShape="0">
                <a:blip r:embed="rId6"/>
                <a:stretch>
                  <a:fillRect b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29811" y="5256478"/>
                <a:ext cx="73922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𝕝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, otherwise,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𝕝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How to convert these constraints?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11" y="5256478"/>
                <a:ext cx="7392256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32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7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8-Queens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6740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𝕝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0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otherwise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en-US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otherwise,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otherwise. </a:t>
                </a:r>
                <a:r>
                  <a:rPr lang="en-US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otherwise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, all these auxiliary variables are binary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674083"/>
              </a:xfrm>
              <a:prstGeom prst="rect">
                <a:avLst/>
              </a:prstGeom>
              <a:blipFill rotWithShape="0">
                <a:blip r:embed="rId2"/>
                <a:stretch>
                  <a:fillRect l="-296" b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4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8-Queens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more complex formulation</a:t>
                </a:r>
              </a:p>
              <a:p>
                <a:pPr lvl="1"/>
                <a:r>
                  <a:rPr lang="en-US" dirty="0" smtClean="0"/>
                  <a:t>Ideas for conversion: </a:t>
                </a:r>
              </a:p>
              <a:p>
                <a:pPr lvl="2"/>
                <a:r>
                  <a:rPr lang="en-US" dirty="0" smtClean="0"/>
                  <a:t>Introduce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 smtClean="0"/>
                  <a:t>. Try to write constraints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otherwise.</a:t>
                </a:r>
              </a:p>
              <a:p>
                <a:pPr lvl="2"/>
                <a:r>
                  <a:rPr lang="en-US" dirty="0" smtClean="0"/>
                  <a:t>Introduce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b="0" dirty="0" smtClean="0"/>
                  <a:t>. Try to write constraints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otherwise</a:t>
                </a:r>
                <a:r>
                  <a:rPr lang="en-US" dirty="0" smtClean="0"/>
                  <a:t>. Similarly, try to make 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otherwise</a:t>
                </a:r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 Add constraints 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28440" y="4484693"/>
                <a:ext cx="4165767" cy="2054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440" y="4484693"/>
                <a:ext cx="4165767" cy="20545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0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(Mixed) Integer Linear </a:t>
            </a:r>
            <a:r>
              <a:rPr lang="en-US" dirty="0" smtClean="0"/>
              <a:t>Program: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Maximize Profit in Manufacturing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35864" y="4447766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Machine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&lt;=90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&lt;=800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8197" y="1316982"/>
                <a:ext cx="2563266" cy="237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≤90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≤800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7" y="1316982"/>
                <a:ext cx="2563266" cy="2371098"/>
              </a:xfrm>
              <a:prstGeom prst="rect">
                <a:avLst/>
              </a:prstGeom>
              <a:blipFill rotWithShape="0">
                <a:blip r:embed="rId3"/>
                <a:stretch>
                  <a:fillRect l="-7381" b="-3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1033" r="14152" b="13623"/>
          <a:stretch/>
        </p:blipFill>
        <p:spPr>
          <a:xfrm rot="5400000">
            <a:off x="5198135" y="1019620"/>
            <a:ext cx="2434651" cy="302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936" y="4809839"/>
            <a:ext cx="108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Earphone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936" y="5193895"/>
            <a:ext cx="108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Charger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84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techniques for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At-most-one constraint: </a:t>
                </a:r>
                <a:r>
                  <a:rPr lang="en-US" b="0" dirty="0" smtClean="0"/>
                  <a:t>At most one of the options can be chosen</a:t>
                </a:r>
              </a:p>
              <a:p>
                <a:pPr lvl="1"/>
                <a:r>
                  <a:rPr lang="en-US" dirty="0" smtClean="0"/>
                  <a:t>Add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 smtClean="0"/>
                  <a:t> to represent whether or not option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chosen</a:t>
                </a:r>
              </a:p>
              <a:p>
                <a:pPr lvl="1"/>
                <a:r>
                  <a:rPr lang="en-US" dirty="0" smtClean="0"/>
                  <a:t>Add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48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techniques for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Constraint feasibility constraint: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Choose a large enough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is always satisfied </a:t>
                </a:r>
                <a:r>
                  <a:rPr lang="en-US" dirty="0"/>
                  <a:t>(imagine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Add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57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techniques for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Constraint feasibility constraint: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Choose a large enough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is always satisfied </a:t>
                </a:r>
                <a:r>
                  <a:rPr lang="en-US" dirty="0"/>
                  <a:t>(imagine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Add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can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to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techniques for </a:t>
            </a:r>
            <a:r>
              <a:rPr lang="en-US" dirty="0" smtClean="0"/>
              <a:t>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Alternative </a:t>
                </a:r>
                <a:r>
                  <a:rPr lang="en-US" dirty="0" smtClean="0"/>
                  <a:t>Constraints: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Introduce some large enough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always hold</a:t>
                </a:r>
              </a:p>
              <a:p>
                <a:pPr lvl="1"/>
                <a:r>
                  <a:rPr lang="en-US" dirty="0" smtClean="0"/>
                  <a:t>Introduce binary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Add constraints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52793" y="4299624"/>
                <a:ext cx="403841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93" y="4299624"/>
                <a:ext cx="4038413" cy="1569660"/>
              </a:xfrm>
              <a:prstGeom prst="rect">
                <a:avLst/>
              </a:prstGeom>
              <a:blipFill rotWithShape="0"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252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techniques for </a:t>
            </a:r>
            <a:r>
              <a:rPr lang="en-US" dirty="0" smtClean="0"/>
              <a:t>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Conditional </a:t>
                </a:r>
                <a:r>
                  <a:rPr lang="en-US" dirty="0" smtClean="0"/>
                  <a:t>Constraints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Apply techniques for alternative constraints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31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techniques for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Bilinear term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Introduce new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Add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607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852"/>
            <a:ext cx="8229600" cy="76695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39584" y="1595336"/>
            <a:ext cx="6776936" cy="43190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3770" y="1763949"/>
            <a:ext cx="234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Optimization Problems</a:t>
            </a:r>
          </a:p>
        </p:txBody>
      </p:sp>
      <p:sp>
        <p:nvSpPr>
          <p:cNvPr id="11" name="Oval 10"/>
          <p:cNvSpPr/>
          <p:nvPr/>
        </p:nvSpPr>
        <p:spPr>
          <a:xfrm>
            <a:off x="1546700" y="2301895"/>
            <a:ext cx="3456815" cy="3333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00636" y="2489288"/>
            <a:ext cx="226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Convex Programs</a:t>
            </a:r>
          </a:p>
        </p:txBody>
      </p:sp>
      <p:sp>
        <p:nvSpPr>
          <p:cNvPr id="10" name="Oval 9"/>
          <p:cNvSpPr/>
          <p:nvPr/>
        </p:nvSpPr>
        <p:spPr>
          <a:xfrm>
            <a:off x="1664783" y="3300553"/>
            <a:ext cx="3205167" cy="1987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72342" y="3518143"/>
            <a:ext cx="20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Programs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2342" y="2920032"/>
            <a:ext cx="2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Gradient Descent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4426" y="3931880"/>
            <a:ext cx="111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Simplex</a:t>
            </a:r>
          </a:p>
        </p:txBody>
      </p:sp>
      <p:sp>
        <p:nvSpPr>
          <p:cNvPr id="18" name="Oval 17"/>
          <p:cNvSpPr/>
          <p:nvPr/>
        </p:nvSpPr>
        <p:spPr>
          <a:xfrm>
            <a:off x="5239569" y="2489288"/>
            <a:ext cx="2308639" cy="1987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70282" y="2745511"/>
            <a:ext cx="20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Mixed Integer</a:t>
            </a:r>
          </a:p>
          <a:p>
            <a:r>
              <a:rPr lang="en-US" dirty="0" smtClean="0"/>
              <a:t>Linear </a:t>
            </a:r>
            <a:r>
              <a:rPr lang="en-US" dirty="0"/>
              <a:t>Programs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7509" y="3482887"/>
            <a:ext cx="195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Branch and Bound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03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(Mixed) Integer Linear </a:t>
            </a:r>
            <a:r>
              <a:rPr lang="en-US" dirty="0" smtClean="0"/>
              <a:t>Program: 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</a:p>
          <a:p>
            <a:pPr lvl="1"/>
            <a:r>
              <a:rPr lang="en-US" i="1" dirty="0" smtClean="0"/>
              <a:t>Applied Mathematical Programming, Chapter 9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Bradley, </a:t>
            </a:r>
            <a:r>
              <a:rPr lang="en-US" dirty="0" err="1"/>
              <a:t>Hax</a:t>
            </a:r>
            <a:r>
              <a:rPr lang="en-US" dirty="0"/>
              <a:t>, and </a:t>
            </a:r>
            <a:r>
              <a:rPr lang="en-US" dirty="0" err="1"/>
              <a:t>Magnanti</a:t>
            </a:r>
            <a:r>
              <a:rPr lang="en-US" dirty="0"/>
              <a:t> (Addison-Wesley, 1977) 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web.mit.edu/15.053/www/AMP.htm</a:t>
            </a:r>
            <a:endParaRPr lang="en-US" dirty="0" smtClean="0"/>
          </a:p>
          <a:p>
            <a:r>
              <a:rPr lang="en-US" dirty="0" smtClean="0"/>
              <a:t>Online course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ocw.mit.edu/courses/sloan-school-of-management/15-083j-integer-programming-and-combinatorial-optimization-fall-2009/index.htm</a:t>
            </a:r>
            <a:endParaRPr lang="en-US" dirty="0" smtClean="0"/>
          </a:p>
          <a:p>
            <a:pPr lvl="2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slides are borrowed from previous slides made by J. Zico </a:t>
            </a:r>
            <a:r>
              <a:rPr lang="en-US" dirty="0" err="1" smtClean="0"/>
              <a:t>Kolter</a:t>
            </a:r>
            <a:r>
              <a:rPr lang="en-US" dirty="0" smtClean="0"/>
              <a:t> and Ariel </a:t>
            </a:r>
            <a:r>
              <a:rPr lang="en-US" dirty="0" err="1" smtClean="0"/>
              <a:t>Procaccia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5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</a:t>
            </a:r>
            <a:r>
              <a:rPr lang="en-US" dirty="0"/>
              <a:t>Linear </a:t>
            </a:r>
            <a:r>
              <a:rPr lang="en-US" dirty="0" smtClean="0"/>
              <a:t>Program: </a:t>
            </a:r>
            <a:r>
              <a:rPr lang="en-US" dirty="0"/>
              <a:t>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Binary Linear Program (BIP): </a:t>
                </a:r>
                <a:endParaRPr lang="en-US" dirty="0"/>
              </a:p>
              <a:p>
                <a:pPr lvl="1"/>
                <a:r>
                  <a:rPr lang="en-US" dirty="0" smtClean="0"/>
                  <a:t>All variables are restricted to take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4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4920" y="2393115"/>
                <a:ext cx="2314160" cy="12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920" y="2393115"/>
                <a:ext cx="2314160" cy="1229504"/>
              </a:xfrm>
              <a:prstGeom prst="rect">
                <a:avLst/>
              </a:prstGeom>
              <a:blipFill rotWithShape="0">
                <a:blip r:embed="rId5"/>
                <a:stretch>
                  <a:fillRect l="-7895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Linear </a:t>
            </a:r>
            <a:r>
              <a:rPr lang="en-US" dirty="0" smtClean="0"/>
              <a:t>Program: </a:t>
            </a:r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0-1 Knapsack</a:t>
                </a:r>
              </a:p>
              <a:p>
                <a:pPr lvl="1"/>
                <a:r>
                  <a:rPr lang="en-US" dirty="0" smtClean="0"/>
                  <a:t>Maximum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How to select items to maximize total value?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4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12553" y="2888271"/>
          <a:ext cx="5372100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95350"/>
                <a:gridCol w="895350"/>
                <a:gridCol w="895350"/>
                <a:gridCol w="895350"/>
                <a:gridCol w="895350"/>
                <a:gridCol w="895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9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Linear Program: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0-1 Knapsack</a:t>
                </a:r>
              </a:p>
              <a:p>
                <a:pPr lvl="1"/>
                <a:r>
                  <a:rPr lang="en-US" dirty="0"/>
                  <a:t>Maximum weight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to select items to maximize total value?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4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12553" y="2888271"/>
          <a:ext cx="5372100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95350"/>
                <a:gridCol w="895350"/>
                <a:gridCol w="895350"/>
                <a:gridCol w="895350"/>
                <a:gridCol w="895350"/>
                <a:gridCol w="895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33418" y="4456162"/>
                <a:ext cx="5151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s.t.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18" y="4456162"/>
                <a:ext cx="515123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893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Linear </a:t>
            </a:r>
            <a:r>
              <a:rPr lang="en-US" dirty="0" smtClean="0"/>
              <a:t>Program: </a:t>
            </a:r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0-1 Knapsack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indivisible items.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Maximum </a:t>
                </a:r>
                <a:r>
                  <a:rPr lang="en-US" dirty="0"/>
                  <a:t>weight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How to pick the items to maximize total value?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ngYangTheme">
  <a:themeElements>
    <a:clrScheme name="Teamcore_Color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00000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ngYangTheme" id="{D7630A04-C4F1-4873-A4EC-33A465EB564F}" vid="{97D5BBA1-6F79-4368-8DB0-1EFD1EF8D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RongYangTheme</Template>
  <TotalTime>11529</TotalTime>
  <Words>2066</Words>
  <Application>Microsoft Office PowerPoint</Application>
  <PresentationFormat>On-screen Show (4:3)</PresentationFormat>
  <Paragraphs>899</Paragraphs>
  <Slides>58</Slides>
  <Notes>14</Notes>
  <HiddenSlides>15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Cambria Math</vt:lpstr>
      <vt:lpstr>Gill Sans MT</vt:lpstr>
      <vt:lpstr>Times New Roman</vt:lpstr>
      <vt:lpstr>Wingdings</vt:lpstr>
      <vt:lpstr>Wingdings 3</vt:lpstr>
      <vt:lpstr>RongYangTheme</vt:lpstr>
      <vt:lpstr>Artificial Intelligence: Representation and Problem Solving  Optimization (3): (Mixed) Integer Linear Programming</vt:lpstr>
      <vt:lpstr>Recap</vt:lpstr>
      <vt:lpstr>Outline</vt:lpstr>
      <vt:lpstr>(Mixed) Integer Linear Program: Definition</vt:lpstr>
      <vt:lpstr>(Mixed) Integer Linear Program: Example</vt:lpstr>
      <vt:lpstr>Binary Linear Program: Definition</vt:lpstr>
      <vt:lpstr>Binary Linear Program: Example</vt:lpstr>
      <vt:lpstr>Binary Linear Program: Example</vt:lpstr>
      <vt:lpstr>Binary Linear Program: Example</vt:lpstr>
      <vt:lpstr>Binary Linear Program: Example</vt:lpstr>
      <vt:lpstr>Outline</vt:lpstr>
      <vt:lpstr>LP Relaxation</vt:lpstr>
      <vt:lpstr>Quiz 1: LP Relaxation</vt:lpstr>
      <vt:lpstr>Quiz 2: (Mixed) Integer Linear Program</vt:lpstr>
      <vt:lpstr>Quiz 2: (Mixed) Integer Linear Program</vt:lpstr>
      <vt:lpstr>How to solve</vt:lpstr>
      <vt:lpstr>How to solve</vt:lpstr>
      <vt:lpstr>How to solve</vt:lpstr>
      <vt:lpstr>Depth-First Search for BLP</vt:lpstr>
      <vt:lpstr>Depth-First Search for BLP</vt:lpstr>
      <vt:lpstr>Recall: Informed Search</vt:lpstr>
      <vt:lpstr>How to solve</vt:lpstr>
      <vt:lpstr>Evaluation Function in Branch and Bound</vt:lpstr>
      <vt:lpstr>Evaluation Function in Branch and Bound</vt:lpstr>
      <vt:lpstr>How to solve</vt:lpstr>
      <vt:lpstr>Brach and Bound for BLP</vt:lpstr>
      <vt:lpstr>How to solve</vt:lpstr>
      <vt:lpstr>Brach and Bound for BLP (Not Required)</vt:lpstr>
      <vt:lpstr>Brach and Bound for BLP: Example (Not required)</vt:lpstr>
      <vt:lpstr>How to solve</vt:lpstr>
      <vt:lpstr>How to solve</vt:lpstr>
      <vt:lpstr>Outline</vt:lpstr>
      <vt:lpstr>Constraint satisfaction problem</vt:lpstr>
      <vt:lpstr>Constraint satisfaction problem</vt:lpstr>
      <vt:lpstr>Formulate a Problem as a MILP</vt:lpstr>
      <vt:lpstr>Formulate a Problem as a MILP</vt:lpstr>
      <vt:lpstr>Formulate a Problem as a MILP</vt:lpstr>
      <vt:lpstr>Formulate a Problem as a MILP</vt:lpstr>
      <vt:lpstr>Quiz 3: Kidney Exchange</vt:lpstr>
      <vt:lpstr>Formulate a Problem as a MILP</vt:lpstr>
      <vt:lpstr>Formulate a Problem as a MILP</vt:lpstr>
      <vt:lpstr>8-Queens Problem</vt:lpstr>
      <vt:lpstr>8-Queens Problem</vt:lpstr>
      <vt:lpstr>8-Queens Problem</vt:lpstr>
      <vt:lpstr>Formulate a Problem as a MILP</vt:lpstr>
      <vt:lpstr>Formulate a Problem as a MILP</vt:lpstr>
      <vt:lpstr>8-Queens Problem</vt:lpstr>
      <vt:lpstr>8-Queens Problem</vt:lpstr>
      <vt:lpstr>8-Queens Problem</vt:lpstr>
      <vt:lpstr>General techniques for conversion</vt:lpstr>
      <vt:lpstr>General techniques for conversion</vt:lpstr>
      <vt:lpstr>General techniques for conversion</vt:lpstr>
      <vt:lpstr>General techniques for conversion</vt:lpstr>
      <vt:lpstr>General techniques for conversion</vt:lpstr>
      <vt:lpstr>General techniques for conversion</vt:lpstr>
      <vt:lpstr>Summary</vt:lpstr>
      <vt:lpstr>(Mixed) Integer Linear Program: Additional Resources</vt:lpstr>
      <vt:lpstr>Acknowledgment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 Fang</dc:creator>
  <cp:lastModifiedBy>Fei Fang</cp:lastModifiedBy>
  <cp:revision>1281</cp:revision>
  <cp:lastPrinted>2018-09-27T03:14:23Z</cp:lastPrinted>
  <dcterms:created xsi:type="dcterms:W3CDTF">2016-01-28T05:48:30Z</dcterms:created>
  <dcterms:modified xsi:type="dcterms:W3CDTF">2018-10-15T18:58:08Z</dcterms:modified>
</cp:coreProperties>
</file>